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4630400" cy="8229600"/>
  <p:notesSz cx="8229600" cy="14630400"/>
  <p:embeddedFontLst>
    <p:embeddedFont>
      <p:font typeface="Instrument Sans Medium" panose="020B0604020202020204" charset="0"/>
      <p:regular r:id="rId20"/>
    </p:embeddedFont>
    <p:embeddedFont>
      <p:font typeface="Instrument Sans Semi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3EADF0-A3EC-448B-8FA2-C54CC43BC2B1}" v="1" dt="2025-12-06T17:06:51.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CE9EA2DF-C5DE-4575-A987-8B63B1ED531A}" type="datetimeFigureOut">
              <a:t>12/6/2025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CE12BC62-5838-4050-BD1B-1CA4B3B8955C}" type="slidenum">
              <a:t>‹#›</a:t>
            </a:fld>
            <a:endParaRPr lang="en-US"/>
          </a:p>
        </p:txBody>
      </p:sp>
    </p:spTree>
    <p:extLst>
      <p:ext uri="{BB962C8B-B14F-4D97-AF65-F5344CB8AC3E}">
        <p14:creationId xmlns:p14="http://schemas.microsoft.com/office/powerpoint/2010/main" val="285539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082046"/>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End-to-End Data Engineering Pipeline Using Databricks and Amazon S3</a:t>
            </a:r>
            <a:endParaRPr lang="en-US" sz="4450" dirty="0"/>
          </a:p>
        </p:txBody>
      </p:sp>
      <p:sp>
        <p:nvSpPr>
          <p:cNvPr id="4" name="Text 1"/>
          <p:cNvSpPr/>
          <p:nvPr/>
        </p:nvSpPr>
        <p:spPr>
          <a:xfrm>
            <a:off x="6280190" y="4548545"/>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6280190" y="5166598"/>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3"/>
          <p:cNvSpPr/>
          <p:nvPr/>
        </p:nvSpPr>
        <p:spPr>
          <a:xfrm>
            <a:off x="6280190" y="5784652"/>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689015" y="541853"/>
            <a:ext cx="13252371" cy="7145893"/>
          </a:xfrm>
          <a:prstGeom prst="roundRect">
            <a:avLst>
              <a:gd name="adj" fmla="val 2479"/>
            </a:avLst>
          </a:prstGeom>
          <a:solidFill>
            <a:srgbClr val="B5DAFC"/>
          </a:solidFill>
          <a:ln/>
        </p:spPr>
      </p:sp>
      <p:pic>
        <p:nvPicPr>
          <p:cNvPr id="3" name="Image 0" descr="preencoded.png"/>
          <p:cNvPicPr>
            <a:picLocks noChangeAspect="1"/>
          </p:cNvPicPr>
          <p:nvPr/>
        </p:nvPicPr>
        <p:blipFill>
          <a:blip r:embed="rId3"/>
          <a:stretch>
            <a:fillRect/>
          </a:stretch>
        </p:blipFill>
        <p:spPr>
          <a:xfrm>
            <a:off x="885825" y="837248"/>
            <a:ext cx="615196" cy="492085"/>
          </a:xfrm>
          <a:prstGeom prst="rect">
            <a:avLst/>
          </a:prstGeom>
        </p:spPr>
      </p:pic>
      <p:sp>
        <p:nvSpPr>
          <p:cNvPr id="4" name="Text 1"/>
          <p:cNvSpPr/>
          <p:nvPr/>
        </p:nvSpPr>
        <p:spPr>
          <a:xfrm>
            <a:off x="4763929" y="787837"/>
            <a:ext cx="5914430" cy="615196"/>
          </a:xfrm>
          <a:prstGeom prst="rect">
            <a:avLst/>
          </a:prstGeom>
          <a:noFill/>
          <a:ln/>
        </p:spPr>
        <p:txBody>
          <a:bodyPr wrap="none" lIns="0" tIns="0" rIns="0" bIns="0" rtlCol="0" anchor="t"/>
          <a:lstStyle/>
          <a:p>
            <a:pPr marL="0" indent="0" algn="ctr">
              <a:lnSpc>
                <a:spcPts val="4800"/>
              </a:lnSpc>
              <a:buNone/>
            </a:pPr>
            <a:r>
              <a:rPr lang="en-US" sz="3850" b="1" dirty="0">
                <a:solidFill>
                  <a:srgbClr val="000080"/>
                </a:solidFill>
                <a:latin typeface="Instrument Sans Semi Bold" pitchFamily="34" charset="0"/>
                <a:ea typeface="Instrument Sans Semi Bold" pitchFamily="34" charset="-122"/>
                <a:cs typeface="Instrument Sans Semi Bold" pitchFamily="34" charset="-120"/>
              </a:rPr>
              <a:t>Data Model (ER Diagram)</a:t>
            </a:r>
            <a:endParaRPr lang="en-US" sz="3850" dirty="0"/>
          </a:p>
        </p:txBody>
      </p:sp>
      <p:pic>
        <p:nvPicPr>
          <p:cNvPr id="5" name="Image 1" descr="preencoded.png"/>
          <p:cNvPicPr>
            <a:picLocks noChangeAspect="1"/>
          </p:cNvPicPr>
          <p:nvPr/>
        </p:nvPicPr>
        <p:blipFill>
          <a:blip r:embed="rId4"/>
          <a:stretch>
            <a:fillRect/>
          </a:stretch>
        </p:blipFill>
        <p:spPr>
          <a:xfrm>
            <a:off x="1697831" y="1624489"/>
            <a:ext cx="9149001" cy="57434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05778" y="414576"/>
            <a:ext cx="3613071" cy="451604"/>
          </a:xfrm>
          <a:prstGeom prst="rect">
            <a:avLst/>
          </a:prstGeom>
          <a:noFill/>
          <a:ln/>
        </p:spPr>
        <p:txBody>
          <a:bodyPr wrap="none" lIns="0" tIns="0" rIns="0" bIns="0" rtlCol="0" anchor="t"/>
          <a:lstStyle/>
          <a:p>
            <a:pPr marL="0" indent="0" algn="l">
              <a:lnSpc>
                <a:spcPts val="3550"/>
              </a:lnSpc>
              <a:buNone/>
            </a:pPr>
            <a:r>
              <a:rPr lang="en-US" sz="2800" dirty="0">
                <a:solidFill>
                  <a:srgbClr val="091C53"/>
                </a:solidFill>
                <a:latin typeface="Instrument Sans Semi Bold" pitchFamily="34" charset="0"/>
                <a:ea typeface="Instrument Sans Semi Bold" pitchFamily="34" charset="-122"/>
                <a:cs typeface="Instrument Sans Semi Bold" pitchFamily="34" charset="-120"/>
              </a:rPr>
              <a:t>Technical Results</a:t>
            </a:r>
            <a:endParaRPr lang="en-US" sz="2800" dirty="0"/>
          </a:p>
        </p:txBody>
      </p:sp>
      <p:sp>
        <p:nvSpPr>
          <p:cNvPr id="3" name="Shape 1"/>
          <p:cNvSpPr/>
          <p:nvPr/>
        </p:nvSpPr>
        <p:spPr>
          <a:xfrm>
            <a:off x="505778" y="1155144"/>
            <a:ext cx="13618845" cy="1556623"/>
          </a:xfrm>
          <a:prstGeom prst="roundRect">
            <a:avLst>
              <a:gd name="adj" fmla="val 8356"/>
            </a:avLst>
          </a:prstGeom>
          <a:solidFill>
            <a:srgbClr val="FFFFFF"/>
          </a:solidFill>
          <a:ln w="15240">
            <a:solidFill>
              <a:srgbClr val="B4CCE3"/>
            </a:solidFill>
            <a:prstDash val="solid"/>
          </a:ln>
        </p:spPr>
      </p:sp>
      <p:sp>
        <p:nvSpPr>
          <p:cNvPr id="4" name="Text 2"/>
          <p:cNvSpPr/>
          <p:nvPr/>
        </p:nvSpPr>
        <p:spPr>
          <a:xfrm>
            <a:off x="6259949" y="1314807"/>
            <a:ext cx="2110502" cy="225743"/>
          </a:xfrm>
          <a:prstGeom prst="rect">
            <a:avLst/>
          </a:prstGeom>
          <a:noFill/>
          <a:ln/>
        </p:spPr>
        <p:txBody>
          <a:bodyPr wrap="none" lIns="0" tIns="0" rIns="0" bIns="0" rtlCol="0" anchor="t"/>
          <a:lstStyle/>
          <a:p>
            <a:pPr marL="0" indent="0" algn="ctr">
              <a:lnSpc>
                <a:spcPts val="1750"/>
              </a:lnSpc>
              <a:buNone/>
            </a:pPr>
            <a:r>
              <a:rPr lang="en-US" sz="1400" dirty="0">
                <a:solidFill>
                  <a:srgbClr val="000080"/>
                </a:solidFill>
                <a:latin typeface="Instrument Sans Semi Bold" pitchFamily="34" charset="0"/>
                <a:ea typeface="Instrument Sans Semi Bold" pitchFamily="34" charset="-122"/>
                <a:cs typeface="Instrument Sans Semi Bold" pitchFamily="34" charset="-120"/>
              </a:rPr>
              <a:t>Data Ingestion Efficiency</a:t>
            </a:r>
            <a:endParaRPr lang="en-US" sz="1400" dirty="0"/>
          </a:p>
        </p:txBody>
      </p:sp>
      <p:sp>
        <p:nvSpPr>
          <p:cNvPr id="5" name="Text 3"/>
          <p:cNvSpPr/>
          <p:nvPr/>
        </p:nvSpPr>
        <p:spPr>
          <a:xfrm>
            <a:off x="665440" y="1627227"/>
            <a:ext cx="13299519" cy="924878"/>
          </a:xfrm>
          <a:prstGeom prst="rect">
            <a:avLst/>
          </a:prstGeom>
          <a:noFill/>
          <a:ln/>
        </p:spPr>
        <p:txBody>
          <a:bodyPr wrap="square" lIns="0" tIns="0" rIns="0" bIns="0" rtlCol="0" anchor="t"/>
          <a:lstStyle/>
          <a:p>
            <a:pPr marL="0" indent="0" algn="ctr">
              <a:lnSpc>
                <a:spcPts val="180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Full-load ingestion completed successfullyDaily incremental ingestion automatedProcessing time improved by </a:t>
            </a:r>
            <a:r>
              <a:rPr lang="en-US" sz="1100" b="1" dirty="0">
                <a:solidFill>
                  <a:srgbClr val="1E3063"/>
                </a:solidFill>
                <a:latin typeface="Instrument Sans Medium" pitchFamily="34" charset="0"/>
                <a:ea typeface="Instrument Sans Medium" pitchFamily="34" charset="-122"/>
                <a:cs typeface="Instrument Sans Medium" pitchFamily="34" charset="-120"/>
              </a:rPr>
              <a:t>~35%</a:t>
            </a:r>
            <a:r>
              <a:rPr lang="en-US" sz="1100" dirty="0">
                <a:solidFill>
                  <a:srgbClr val="1E3063"/>
                </a:solidFill>
                <a:latin typeface="Instrument Sans Medium" pitchFamily="34" charset="0"/>
                <a:ea typeface="Instrument Sans Medium" pitchFamily="34" charset="-122"/>
                <a:cs typeface="Instrument Sans Medium" pitchFamily="34" charset="-120"/>
              </a:rPr>
              <a:t> after optimizing SQL transformationsZero schema drift across runs</a:t>
            </a:r>
            <a:endParaRPr lang="en-US" sz="1100" dirty="0"/>
          </a:p>
        </p:txBody>
      </p:sp>
      <p:sp>
        <p:nvSpPr>
          <p:cNvPr id="6" name="Shape 4"/>
          <p:cNvSpPr/>
          <p:nvPr/>
        </p:nvSpPr>
        <p:spPr>
          <a:xfrm>
            <a:off x="505778" y="2856190"/>
            <a:ext cx="13618845" cy="1556623"/>
          </a:xfrm>
          <a:prstGeom prst="roundRect">
            <a:avLst>
              <a:gd name="adj" fmla="val 8356"/>
            </a:avLst>
          </a:prstGeom>
          <a:solidFill>
            <a:srgbClr val="FFFFFF"/>
          </a:solidFill>
          <a:ln w="15240">
            <a:solidFill>
              <a:srgbClr val="B4CCE3"/>
            </a:solidFill>
            <a:prstDash val="solid"/>
          </a:ln>
        </p:spPr>
      </p:sp>
      <p:sp>
        <p:nvSpPr>
          <p:cNvPr id="7" name="Text 5"/>
          <p:cNvSpPr/>
          <p:nvPr/>
        </p:nvSpPr>
        <p:spPr>
          <a:xfrm>
            <a:off x="6150054" y="3015853"/>
            <a:ext cx="2330172" cy="225743"/>
          </a:xfrm>
          <a:prstGeom prst="rect">
            <a:avLst/>
          </a:prstGeom>
          <a:noFill/>
          <a:ln/>
        </p:spPr>
        <p:txBody>
          <a:bodyPr wrap="none" lIns="0" tIns="0" rIns="0" bIns="0" rtlCol="0" anchor="t"/>
          <a:lstStyle/>
          <a:p>
            <a:pPr marL="0" indent="0" algn="ctr">
              <a:lnSpc>
                <a:spcPts val="1750"/>
              </a:lnSpc>
              <a:buNone/>
            </a:pPr>
            <a:r>
              <a:rPr lang="en-US" sz="1400" dirty="0">
                <a:solidFill>
                  <a:srgbClr val="000080"/>
                </a:solidFill>
                <a:latin typeface="Instrument Sans Semi Bold" pitchFamily="34" charset="0"/>
                <a:ea typeface="Instrument Sans Semi Bold" pitchFamily="34" charset="-122"/>
                <a:cs typeface="Instrument Sans Semi Bold" pitchFamily="34" charset="-120"/>
              </a:rPr>
              <a:t>Data Quality Improvements</a:t>
            </a:r>
            <a:endParaRPr lang="en-US" sz="1400" dirty="0"/>
          </a:p>
        </p:txBody>
      </p:sp>
      <p:sp>
        <p:nvSpPr>
          <p:cNvPr id="8" name="Text 6"/>
          <p:cNvSpPr/>
          <p:nvPr/>
        </p:nvSpPr>
        <p:spPr>
          <a:xfrm>
            <a:off x="665440" y="3328273"/>
            <a:ext cx="13299519" cy="924878"/>
          </a:xfrm>
          <a:prstGeom prst="rect">
            <a:avLst/>
          </a:prstGeom>
          <a:noFill/>
          <a:ln/>
        </p:spPr>
        <p:txBody>
          <a:bodyPr wrap="square" lIns="0" tIns="0" rIns="0" bIns="0" rtlCol="0" anchor="t"/>
          <a:lstStyle/>
          <a:p>
            <a:pPr marL="0" indent="0" algn="ctr">
              <a:lnSpc>
                <a:spcPts val="180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Duplicates removed: </a:t>
            </a:r>
            <a:r>
              <a:rPr lang="en-US" sz="1100" b="1" dirty="0">
                <a:solidFill>
                  <a:srgbClr val="1E3063"/>
                </a:solidFill>
                <a:latin typeface="Instrument Sans Medium" pitchFamily="34" charset="0"/>
                <a:ea typeface="Instrument Sans Medium" pitchFamily="34" charset="-122"/>
                <a:cs typeface="Instrument Sans Medium" pitchFamily="34" charset="-120"/>
              </a:rPr>
              <a:t>~4.8%</a:t>
            </a:r>
            <a:r>
              <a:rPr lang="en-US" sz="1100" dirty="0">
                <a:solidFill>
                  <a:srgbClr val="1E3063"/>
                </a:solidFill>
                <a:latin typeface="Instrument Sans Medium" pitchFamily="34" charset="0"/>
                <a:ea typeface="Instrument Sans Medium" pitchFamily="34" charset="-122"/>
                <a:cs typeface="Instrument Sans Medium" pitchFamily="34" charset="-120"/>
              </a:rPr>
              <a:t> of rowsNull/invalid rows fixed or dropped: </a:t>
            </a:r>
            <a:r>
              <a:rPr lang="en-US" sz="1100" b="1" dirty="0">
                <a:solidFill>
                  <a:srgbClr val="1E3063"/>
                </a:solidFill>
                <a:latin typeface="Instrument Sans Medium" pitchFamily="34" charset="0"/>
                <a:ea typeface="Instrument Sans Medium" pitchFamily="34" charset="-122"/>
                <a:cs typeface="Instrument Sans Medium" pitchFamily="34" charset="-120"/>
              </a:rPr>
              <a:t>~3.1%</a:t>
            </a:r>
            <a:r>
              <a:rPr lang="en-US" sz="1100" dirty="0">
                <a:solidFill>
                  <a:srgbClr val="1E3063"/>
                </a:solidFill>
                <a:latin typeface="Instrument Sans Medium" pitchFamily="34" charset="0"/>
                <a:ea typeface="Instrument Sans Medium" pitchFamily="34" charset="-122"/>
                <a:cs typeface="Instrument Sans Medium" pitchFamily="34" charset="-120"/>
              </a:rPr>
              <a:t>All dates standardized to YYYY-MM-DDSchema and data types fully enforced in Silver layer</a:t>
            </a:r>
            <a:endParaRPr lang="en-US" sz="1100" dirty="0"/>
          </a:p>
        </p:txBody>
      </p:sp>
      <p:sp>
        <p:nvSpPr>
          <p:cNvPr id="9" name="Shape 7"/>
          <p:cNvSpPr/>
          <p:nvPr/>
        </p:nvSpPr>
        <p:spPr>
          <a:xfrm>
            <a:off x="505778" y="4557236"/>
            <a:ext cx="13618845" cy="1556623"/>
          </a:xfrm>
          <a:prstGeom prst="roundRect">
            <a:avLst>
              <a:gd name="adj" fmla="val 8356"/>
            </a:avLst>
          </a:prstGeom>
          <a:solidFill>
            <a:srgbClr val="FFFFFF"/>
          </a:solidFill>
          <a:ln w="15240">
            <a:solidFill>
              <a:srgbClr val="B4CCE3"/>
            </a:solidFill>
            <a:prstDash val="solid"/>
          </a:ln>
        </p:spPr>
      </p:sp>
      <p:sp>
        <p:nvSpPr>
          <p:cNvPr id="10" name="Text 8"/>
          <p:cNvSpPr/>
          <p:nvPr/>
        </p:nvSpPr>
        <p:spPr>
          <a:xfrm>
            <a:off x="5926336" y="4716899"/>
            <a:ext cx="2777728" cy="225743"/>
          </a:xfrm>
          <a:prstGeom prst="rect">
            <a:avLst/>
          </a:prstGeom>
          <a:noFill/>
          <a:ln/>
        </p:spPr>
        <p:txBody>
          <a:bodyPr wrap="none" lIns="0" tIns="0" rIns="0" bIns="0" rtlCol="0" anchor="t"/>
          <a:lstStyle/>
          <a:p>
            <a:pPr marL="0" indent="0" algn="ctr">
              <a:lnSpc>
                <a:spcPts val="1750"/>
              </a:lnSpc>
              <a:buNone/>
            </a:pPr>
            <a:r>
              <a:rPr lang="en-US" sz="1400" dirty="0">
                <a:solidFill>
                  <a:srgbClr val="000080"/>
                </a:solidFill>
                <a:latin typeface="Instrument Sans Semi Bold" pitchFamily="34" charset="0"/>
                <a:ea typeface="Instrument Sans Semi Bold" pitchFamily="34" charset="-122"/>
                <a:cs typeface="Instrument Sans Semi Bold" pitchFamily="34" charset="-120"/>
              </a:rPr>
              <a:t>Pipeline Automation &amp; Reliability</a:t>
            </a:r>
            <a:endParaRPr lang="en-US" sz="1400" dirty="0"/>
          </a:p>
        </p:txBody>
      </p:sp>
      <p:sp>
        <p:nvSpPr>
          <p:cNvPr id="11" name="Text 9"/>
          <p:cNvSpPr/>
          <p:nvPr/>
        </p:nvSpPr>
        <p:spPr>
          <a:xfrm>
            <a:off x="665440" y="5029319"/>
            <a:ext cx="13299519" cy="924878"/>
          </a:xfrm>
          <a:prstGeom prst="rect">
            <a:avLst/>
          </a:prstGeom>
          <a:noFill/>
          <a:ln/>
        </p:spPr>
        <p:txBody>
          <a:bodyPr wrap="square" lIns="0" tIns="0" rIns="0" bIns="0" rtlCol="0" anchor="t"/>
          <a:lstStyle/>
          <a:p>
            <a:pPr marL="0" indent="0" algn="ctr">
              <a:lnSpc>
                <a:spcPts val="180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Nightly workflow execution at 11 PMPipeline reliability improved to </a:t>
            </a:r>
            <a:r>
              <a:rPr lang="en-US" sz="1100" b="1" dirty="0">
                <a:solidFill>
                  <a:srgbClr val="1E3063"/>
                </a:solidFill>
                <a:latin typeface="Instrument Sans Medium" pitchFamily="34" charset="0"/>
                <a:ea typeface="Instrument Sans Medium" pitchFamily="34" charset="-122"/>
                <a:cs typeface="Instrument Sans Medium" pitchFamily="34" charset="-120"/>
              </a:rPr>
              <a:t>100%</a:t>
            </a:r>
            <a:r>
              <a:rPr lang="en-US" sz="1100" dirty="0">
                <a:solidFill>
                  <a:srgbClr val="1E3063"/>
                </a:solidFill>
                <a:latin typeface="Instrument Sans Medium" pitchFamily="34" charset="0"/>
                <a:ea typeface="Instrument Sans Medium" pitchFamily="34" charset="-122"/>
                <a:cs typeface="Instrument Sans Medium" pitchFamily="34" charset="-120"/>
              </a:rPr>
              <a:t> success (post-debugging)Execution time stabilized across data volumesEmail alerts enabled for failures</a:t>
            </a:r>
            <a:endParaRPr lang="en-US" sz="1100" dirty="0"/>
          </a:p>
        </p:txBody>
      </p:sp>
      <p:sp>
        <p:nvSpPr>
          <p:cNvPr id="12" name="Shape 10"/>
          <p:cNvSpPr/>
          <p:nvPr/>
        </p:nvSpPr>
        <p:spPr>
          <a:xfrm>
            <a:off x="505778" y="6258282"/>
            <a:ext cx="13618845" cy="1556623"/>
          </a:xfrm>
          <a:prstGeom prst="roundRect">
            <a:avLst>
              <a:gd name="adj" fmla="val 8356"/>
            </a:avLst>
          </a:prstGeom>
          <a:solidFill>
            <a:srgbClr val="FFFFFF"/>
          </a:solidFill>
          <a:ln w="15240">
            <a:solidFill>
              <a:srgbClr val="B4CCE3"/>
            </a:solidFill>
            <a:prstDash val="solid"/>
          </a:ln>
        </p:spPr>
      </p:sp>
      <p:sp>
        <p:nvSpPr>
          <p:cNvPr id="13" name="Text 11"/>
          <p:cNvSpPr/>
          <p:nvPr/>
        </p:nvSpPr>
        <p:spPr>
          <a:xfrm>
            <a:off x="5708452" y="6417945"/>
            <a:ext cx="3213497" cy="225743"/>
          </a:xfrm>
          <a:prstGeom prst="rect">
            <a:avLst/>
          </a:prstGeom>
          <a:noFill/>
          <a:ln/>
        </p:spPr>
        <p:txBody>
          <a:bodyPr wrap="none" lIns="0" tIns="0" rIns="0" bIns="0" rtlCol="0" anchor="t"/>
          <a:lstStyle/>
          <a:p>
            <a:pPr marL="0" indent="0" algn="ctr">
              <a:lnSpc>
                <a:spcPts val="1750"/>
              </a:lnSpc>
              <a:buNone/>
            </a:pPr>
            <a:r>
              <a:rPr lang="en-US" sz="1400" dirty="0">
                <a:solidFill>
                  <a:srgbClr val="000080"/>
                </a:solidFill>
                <a:latin typeface="Instrument Sans Semi Bold" pitchFamily="34" charset="0"/>
                <a:ea typeface="Instrument Sans Semi Bold" pitchFamily="34" charset="-122"/>
                <a:cs typeface="Instrument Sans Semi Bold" pitchFamily="34" charset="-120"/>
              </a:rPr>
              <a:t>Gold Layer Outputs &amp; Model Accuracy</a:t>
            </a:r>
            <a:endParaRPr lang="en-US" sz="1400" dirty="0"/>
          </a:p>
        </p:txBody>
      </p:sp>
      <p:sp>
        <p:nvSpPr>
          <p:cNvPr id="14" name="Text 12"/>
          <p:cNvSpPr/>
          <p:nvPr/>
        </p:nvSpPr>
        <p:spPr>
          <a:xfrm>
            <a:off x="665440" y="6730365"/>
            <a:ext cx="13299519" cy="924878"/>
          </a:xfrm>
          <a:prstGeom prst="rect">
            <a:avLst/>
          </a:prstGeom>
          <a:noFill/>
          <a:ln/>
        </p:spPr>
        <p:txBody>
          <a:bodyPr wrap="square" lIns="0" tIns="0" rIns="0" bIns="0" rtlCol="0" anchor="t"/>
          <a:lstStyle/>
          <a:p>
            <a:pPr marL="0" indent="0" algn="ctr">
              <a:lnSpc>
                <a:spcPts val="180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dim_customers, dim_products, dim_gross_price createdfact_orders finalized with cleaned, consistent valuesUPSERT integration fixed </a:t>
            </a:r>
            <a:r>
              <a:rPr lang="en-US" sz="1100" b="1" dirty="0">
                <a:solidFill>
                  <a:srgbClr val="1E3063"/>
                </a:solidFill>
                <a:latin typeface="Instrument Sans Medium" pitchFamily="34" charset="0"/>
                <a:ea typeface="Instrument Sans Medium" pitchFamily="34" charset="-122"/>
                <a:cs typeface="Instrument Sans Medium" pitchFamily="34" charset="-120"/>
              </a:rPr>
              <a:t>~6.4%</a:t>
            </a:r>
            <a:r>
              <a:rPr lang="en-US" sz="1100" dirty="0">
                <a:solidFill>
                  <a:srgbClr val="1E3063"/>
                </a:solidFill>
                <a:latin typeface="Instrument Sans Medium" pitchFamily="34" charset="0"/>
                <a:ea typeface="Instrument Sans Medium" pitchFamily="34" charset="-122"/>
                <a:cs typeface="Instrument Sans Medium" pitchFamily="34" charset="-120"/>
              </a:rPr>
              <a:t> mismatched parent-child rowsGold-layer tables validated for downstream analytics</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762119" y="598765"/>
            <a:ext cx="13106162" cy="7285315"/>
          </a:xfrm>
          <a:prstGeom prst="roundRect">
            <a:avLst>
              <a:gd name="adj" fmla="val 2690"/>
            </a:avLst>
          </a:prstGeom>
          <a:solidFill>
            <a:srgbClr val="B5DAFC"/>
          </a:solidFill>
          <a:ln/>
        </p:spPr>
      </p:sp>
      <p:pic>
        <p:nvPicPr>
          <p:cNvPr id="3" name="Image 0" descr="preencoded.png"/>
          <p:cNvPicPr>
            <a:picLocks noChangeAspect="1"/>
          </p:cNvPicPr>
          <p:nvPr/>
        </p:nvPicPr>
        <p:blipFill>
          <a:blip r:embed="rId3"/>
          <a:stretch>
            <a:fillRect/>
          </a:stretch>
        </p:blipFill>
        <p:spPr>
          <a:xfrm>
            <a:off x="979765" y="927854"/>
            <a:ext cx="680442" cy="544354"/>
          </a:xfrm>
          <a:prstGeom prst="rect">
            <a:avLst/>
          </a:prstGeom>
        </p:spPr>
      </p:pic>
      <p:sp>
        <p:nvSpPr>
          <p:cNvPr id="4" name="Text 1"/>
          <p:cNvSpPr/>
          <p:nvPr/>
        </p:nvSpPr>
        <p:spPr>
          <a:xfrm>
            <a:off x="5042297" y="870823"/>
            <a:ext cx="5443776" cy="680442"/>
          </a:xfrm>
          <a:prstGeom prst="rect">
            <a:avLst/>
          </a:prstGeom>
          <a:noFill/>
          <a:ln/>
        </p:spPr>
        <p:txBody>
          <a:bodyPr wrap="none" lIns="0" tIns="0" rIns="0" bIns="0" rtlCol="0" anchor="t"/>
          <a:lstStyle/>
          <a:p>
            <a:pPr marL="0" indent="0" algn="ctr">
              <a:lnSpc>
                <a:spcPts val="5350"/>
              </a:lnSpc>
              <a:buNone/>
            </a:pPr>
            <a:r>
              <a:rPr lang="en-US" sz="4250" b="1" dirty="0">
                <a:solidFill>
                  <a:srgbClr val="000000"/>
                </a:solidFill>
                <a:latin typeface="Instrument Sans Semi Bold" pitchFamily="34" charset="0"/>
                <a:ea typeface="Instrument Sans Semi Bold" pitchFamily="34" charset="-122"/>
                <a:cs typeface="Instrument Sans Semi Bold" pitchFamily="34" charset="-120"/>
              </a:rPr>
              <a:t>Dashboard Overview</a:t>
            </a:r>
            <a:endParaRPr lang="en-US" sz="4250" dirty="0"/>
          </a:p>
        </p:txBody>
      </p:sp>
      <p:sp>
        <p:nvSpPr>
          <p:cNvPr id="5" name="Text 2"/>
          <p:cNvSpPr/>
          <p:nvPr/>
        </p:nvSpPr>
        <p:spPr>
          <a:xfrm>
            <a:off x="1877854" y="1768912"/>
            <a:ext cx="11772781" cy="348377"/>
          </a:xfrm>
          <a:prstGeom prst="rect">
            <a:avLst/>
          </a:prstGeom>
          <a:noFill/>
          <a:ln/>
        </p:spPr>
        <p:txBody>
          <a:bodyPr wrap="none" lIns="0" tIns="0" rIns="0" bIns="0" rtlCol="0" anchor="t"/>
          <a:lstStyle/>
          <a:p>
            <a:pPr marL="0" indent="0" algn="ctr">
              <a:lnSpc>
                <a:spcPts val="2700"/>
              </a:lnSpc>
              <a:buNone/>
            </a:pPr>
            <a:endParaRPr lang="en-US" sz="1700" dirty="0"/>
          </a:p>
        </p:txBody>
      </p:sp>
      <p:pic>
        <p:nvPicPr>
          <p:cNvPr id="6" name="Image 1" descr="preencoded.png"/>
          <p:cNvPicPr>
            <a:picLocks noChangeAspect="1"/>
          </p:cNvPicPr>
          <p:nvPr/>
        </p:nvPicPr>
        <p:blipFill>
          <a:blip r:embed="rId4"/>
          <a:stretch>
            <a:fillRect/>
          </a:stretch>
        </p:blipFill>
        <p:spPr>
          <a:xfrm>
            <a:off x="1877854" y="2362200"/>
            <a:ext cx="11772781" cy="51681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733425" y="576263"/>
            <a:ext cx="13163550" cy="7652742"/>
          </a:xfrm>
          <a:prstGeom prst="roundRect">
            <a:avLst>
              <a:gd name="adj" fmla="val 2465"/>
            </a:avLst>
          </a:prstGeom>
          <a:solidFill>
            <a:srgbClr val="B5DAFC"/>
          </a:solidFill>
          <a:ln/>
        </p:spPr>
      </p:sp>
      <p:pic>
        <p:nvPicPr>
          <p:cNvPr id="3" name="Image 0" descr="preencoded.png"/>
          <p:cNvPicPr>
            <a:picLocks noChangeAspect="1"/>
          </p:cNvPicPr>
          <p:nvPr/>
        </p:nvPicPr>
        <p:blipFill>
          <a:blip r:embed="rId3"/>
          <a:stretch>
            <a:fillRect/>
          </a:stretch>
        </p:blipFill>
        <p:spPr>
          <a:xfrm>
            <a:off x="942975" y="890349"/>
            <a:ext cx="654844" cy="523875"/>
          </a:xfrm>
          <a:prstGeom prst="rect">
            <a:avLst/>
          </a:prstGeom>
        </p:spPr>
      </p:pic>
      <p:sp>
        <p:nvSpPr>
          <p:cNvPr id="4" name="Text 1"/>
          <p:cNvSpPr/>
          <p:nvPr/>
        </p:nvSpPr>
        <p:spPr>
          <a:xfrm>
            <a:off x="5127903" y="838200"/>
            <a:ext cx="5238869" cy="654844"/>
          </a:xfrm>
          <a:prstGeom prst="rect">
            <a:avLst/>
          </a:prstGeom>
          <a:noFill/>
          <a:ln/>
        </p:spPr>
        <p:txBody>
          <a:bodyPr wrap="none" lIns="0" tIns="0" rIns="0" bIns="0" rtlCol="0" anchor="t"/>
          <a:lstStyle/>
          <a:p>
            <a:pPr marL="0" indent="0" algn="ctr">
              <a:lnSpc>
                <a:spcPts val="5150"/>
              </a:lnSpc>
              <a:buNone/>
            </a:pPr>
            <a:endParaRPr lang="en-US" sz="4100" dirty="0"/>
          </a:p>
        </p:txBody>
      </p:sp>
      <p:pic>
        <p:nvPicPr>
          <p:cNvPr id="5" name="Image 1" descr="preencoded.png"/>
          <p:cNvPicPr>
            <a:picLocks noChangeAspect="1"/>
          </p:cNvPicPr>
          <p:nvPr/>
        </p:nvPicPr>
        <p:blipFill>
          <a:blip r:embed="rId4"/>
          <a:stretch>
            <a:fillRect/>
          </a:stretch>
        </p:blipFill>
        <p:spPr>
          <a:xfrm>
            <a:off x="1807369" y="1728787"/>
            <a:ext cx="11880056" cy="615969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793790" y="2408873"/>
            <a:ext cx="13042821" cy="3411736"/>
          </a:xfrm>
          <a:prstGeom prst="roundRect">
            <a:avLst>
              <a:gd name="adj" fmla="val 5984"/>
            </a:avLst>
          </a:prstGeom>
          <a:solidFill>
            <a:srgbClr val="B5DAFC"/>
          </a:solidFill>
          <a:ln/>
        </p:spPr>
      </p:sp>
      <p:pic>
        <p:nvPicPr>
          <p:cNvPr id="3" name="Image 0" descr="preencoded.png"/>
          <p:cNvPicPr>
            <a:picLocks noChangeAspect="1"/>
          </p:cNvPicPr>
          <p:nvPr/>
        </p:nvPicPr>
        <p:blipFill>
          <a:blip r:embed="rId3"/>
          <a:stretch>
            <a:fillRect/>
          </a:stretch>
        </p:blipFill>
        <p:spPr>
          <a:xfrm>
            <a:off x="1020604" y="2752487"/>
            <a:ext cx="708779" cy="566976"/>
          </a:xfrm>
          <a:prstGeom prst="rect">
            <a:avLst/>
          </a:prstGeom>
        </p:spPr>
      </p:pic>
      <p:sp>
        <p:nvSpPr>
          <p:cNvPr id="4" name="Text 1"/>
          <p:cNvSpPr/>
          <p:nvPr/>
        </p:nvSpPr>
        <p:spPr>
          <a:xfrm>
            <a:off x="4902994" y="2692360"/>
            <a:ext cx="5760006" cy="708779"/>
          </a:xfrm>
          <a:prstGeom prst="rect">
            <a:avLst/>
          </a:prstGeom>
          <a:noFill/>
          <a:ln/>
        </p:spPr>
        <p:txBody>
          <a:bodyPr wrap="none" lIns="0" tIns="0" rIns="0" bIns="0" rtlCol="0" anchor="t"/>
          <a:lstStyle/>
          <a:p>
            <a:pPr marL="0" indent="0" algn="ctr">
              <a:lnSpc>
                <a:spcPts val="5550"/>
              </a:lnSpc>
              <a:buNone/>
            </a:pPr>
            <a:r>
              <a:rPr lang="en-US" sz="4450" b="1" dirty="0">
                <a:solidFill>
                  <a:srgbClr val="000080"/>
                </a:solidFill>
                <a:latin typeface="Instrument Sans Semi Bold" pitchFamily="34" charset="0"/>
                <a:ea typeface="Instrument Sans Semi Bold" pitchFamily="34" charset="-122"/>
                <a:cs typeface="Instrument Sans Semi Bold" pitchFamily="34" charset="-120"/>
              </a:rPr>
              <a:t>Pipeline Architecture</a:t>
            </a:r>
            <a:endParaRPr lang="en-US" sz="4450" dirty="0"/>
          </a:p>
        </p:txBody>
      </p:sp>
      <p:sp>
        <p:nvSpPr>
          <p:cNvPr id="5" name="Text 2"/>
          <p:cNvSpPr/>
          <p:nvPr/>
        </p:nvSpPr>
        <p:spPr>
          <a:xfrm>
            <a:off x="1956197" y="3627953"/>
            <a:ext cx="1165359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6" name="Image 1" descr="preencoded.png"/>
          <p:cNvPicPr>
            <a:picLocks noChangeAspect="1"/>
          </p:cNvPicPr>
          <p:nvPr/>
        </p:nvPicPr>
        <p:blipFill>
          <a:blip r:embed="rId4"/>
          <a:stretch>
            <a:fillRect/>
          </a:stretch>
        </p:blipFill>
        <p:spPr>
          <a:xfrm>
            <a:off x="1956197" y="4246007"/>
            <a:ext cx="11653599" cy="12061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3805952" y="619125"/>
            <a:ext cx="7018496" cy="702826"/>
          </a:xfrm>
          <a:prstGeom prst="rect">
            <a:avLst/>
          </a:prstGeom>
          <a:noFill/>
          <a:ln/>
        </p:spPr>
        <p:txBody>
          <a:bodyPr wrap="none" lIns="0" tIns="0" rIns="0" bIns="0" rtlCol="0" anchor="t"/>
          <a:lstStyle/>
          <a:p>
            <a:pPr marL="0" indent="0" algn="ctr">
              <a:lnSpc>
                <a:spcPts val="5500"/>
              </a:lnSpc>
              <a:buNone/>
            </a:pPr>
            <a:r>
              <a:rPr lang="en-US" sz="4400" b="1" dirty="0">
                <a:solidFill>
                  <a:srgbClr val="000080"/>
                </a:solidFill>
                <a:latin typeface="Instrument Sans Semi Bold" pitchFamily="34" charset="0"/>
                <a:ea typeface="Instrument Sans Semi Bold" pitchFamily="34" charset="-122"/>
                <a:cs typeface="Instrument Sans Semi Bold" pitchFamily="34" charset="-120"/>
              </a:rPr>
              <a:t>Conclusion &amp; Future Work</a:t>
            </a:r>
            <a:endParaRPr lang="en-US" sz="4400" dirty="0"/>
          </a:p>
        </p:txBody>
      </p:sp>
      <p:sp>
        <p:nvSpPr>
          <p:cNvPr id="3" name="Text 1"/>
          <p:cNvSpPr/>
          <p:nvPr/>
        </p:nvSpPr>
        <p:spPr>
          <a:xfrm>
            <a:off x="2508052" y="1884283"/>
            <a:ext cx="2811899" cy="351472"/>
          </a:xfrm>
          <a:prstGeom prst="rect">
            <a:avLst/>
          </a:prstGeom>
          <a:noFill/>
          <a:ln/>
        </p:spPr>
        <p:txBody>
          <a:bodyPr wrap="none" lIns="0" tIns="0" rIns="0" bIns="0" rtlCol="0" anchor="t"/>
          <a:lstStyle/>
          <a:p>
            <a:pPr marL="0" indent="0" algn="ctr">
              <a:lnSpc>
                <a:spcPts val="2750"/>
              </a:lnSpc>
              <a:buNone/>
            </a:pPr>
            <a:r>
              <a:rPr lang="en-US" sz="2200" b="1" dirty="0">
                <a:solidFill>
                  <a:srgbClr val="000080"/>
                </a:solidFill>
                <a:latin typeface="Instrument Sans Semi Bold" pitchFamily="34" charset="0"/>
                <a:ea typeface="Instrument Sans Semi Bold" pitchFamily="34" charset="-122"/>
                <a:cs typeface="Instrument Sans Semi Bold" pitchFamily="34" charset="-120"/>
              </a:rPr>
              <a:t>Conclusion</a:t>
            </a:r>
            <a:endParaRPr lang="en-US" sz="2200" dirty="0"/>
          </a:p>
        </p:txBody>
      </p:sp>
      <p:sp>
        <p:nvSpPr>
          <p:cNvPr id="4" name="Text 2"/>
          <p:cNvSpPr/>
          <p:nvPr/>
        </p:nvSpPr>
        <p:spPr>
          <a:xfrm>
            <a:off x="787241" y="2460665"/>
            <a:ext cx="6253520" cy="71961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The project successfully demonstrates a complete data engineering pipeline using Databricks and Amazon S3.</a:t>
            </a:r>
            <a:endParaRPr lang="en-US" sz="1750" dirty="0"/>
          </a:p>
        </p:txBody>
      </p:sp>
      <p:sp>
        <p:nvSpPr>
          <p:cNvPr id="5" name="Text 3"/>
          <p:cNvSpPr/>
          <p:nvPr/>
        </p:nvSpPr>
        <p:spPr>
          <a:xfrm>
            <a:off x="787241" y="3258979"/>
            <a:ext cx="6253520" cy="71961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The Bronze–Silver–Gold architecture ensured clear separation of raw, cleaned, and analytics-ready data.</a:t>
            </a:r>
            <a:endParaRPr lang="en-US" sz="1750" dirty="0"/>
          </a:p>
        </p:txBody>
      </p:sp>
      <p:sp>
        <p:nvSpPr>
          <p:cNvPr id="6" name="Text 4"/>
          <p:cNvSpPr/>
          <p:nvPr/>
        </p:nvSpPr>
        <p:spPr>
          <a:xfrm>
            <a:off x="787241" y="4057293"/>
            <a:ext cx="6253520" cy="71961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The system handled both full-load and incremental data reliably.</a:t>
            </a:r>
            <a:endParaRPr lang="en-US" sz="1750" dirty="0"/>
          </a:p>
        </p:txBody>
      </p:sp>
      <p:sp>
        <p:nvSpPr>
          <p:cNvPr id="7" name="Text 5"/>
          <p:cNvSpPr/>
          <p:nvPr/>
        </p:nvSpPr>
        <p:spPr>
          <a:xfrm>
            <a:off x="787241" y="4855607"/>
            <a:ext cx="6253520" cy="71961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Automated nightly workflows enabled continuous updates without manual effort.</a:t>
            </a:r>
            <a:endParaRPr lang="en-US" sz="1750" dirty="0"/>
          </a:p>
        </p:txBody>
      </p:sp>
      <p:sp>
        <p:nvSpPr>
          <p:cNvPr id="8" name="Text 6"/>
          <p:cNvSpPr/>
          <p:nvPr/>
        </p:nvSpPr>
        <p:spPr>
          <a:xfrm>
            <a:off x="787241" y="5653921"/>
            <a:ext cx="6253520" cy="1079421"/>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Dashboards built from the Gold layer provided meaningful insights into sales, products, channels, and customer behaviour.</a:t>
            </a:r>
            <a:endParaRPr lang="en-US" sz="1750" dirty="0"/>
          </a:p>
        </p:txBody>
      </p:sp>
      <p:sp>
        <p:nvSpPr>
          <p:cNvPr id="9" name="Text 7"/>
          <p:cNvSpPr/>
          <p:nvPr/>
        </p:nvSpPr>
        <p:spPr>
          <a:xfrm>
            <a:off x="787241" y="6812042"/>
            <a:ext cx="6253520" cy="71961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The solution aligns well with modern industry practices in cloud data engineering.</a:t>
            </a:r>
            <a:endParaRPr lang="en-US" sz="1750" dirty="0"/>
          </a:p>
        </p:txBody>
      </p:sp>
      <p:sp>
        <p:nvSpPr>
          <p:cNvPr id="10" name="Text 8"/>
          <p:cNvSpPr/>
          <p:nvPr/>
        </p:nvSpPr>
        <p:spPr>
          <a:xfrm>
            <a:off x="9318069" y="1884283"/>
            <a:ext cx="2811899" cy="351472"/>
          </a:xfrm>
          <a:prstGeom prst="rect">
            <a:avLst/>
          </a:prstGeom>
          <a:noFill/>
          <a:ln/>
        </p:spPr>
        <p:txBody>
          <a:bodyPr wrap="none" lIns="0" tIns="0" rIns="0" bIns="0" rtlCol="0" anchor="t"/>
          <a:lstStyle/>
          <a:p>
            <a:pPr marL="0" indent="0" algn="ctr">
              <a:lnSpc>
                <a:spcPts val="2750"/>
              </a:lnSpc>
              <a:buNone/>
            </a:pPr>
            <a:r>
              <a:rPr lang="en-US" sz="2200" b="1" dirty="0">
                <a:solidFill>
                  <a:srgbClr val="000080"/>
                </a:solidFill>
                <a:latin typeface="Instrument Sans Semi Bold" pitchFamily="34" charset="0"/>
                <a:ea typeface="Instrument Sans Semi Bold" pitchFamily="34" charset="-122"/>
                <a:cs typeface="Instrument Sans Semi Bold" pitchFamily="34" charset="-120"/>
              </a:rPr>
              <a:t>Future Work</a:t>
            </a:r>
            <a:endParaRPr lang="en-US" sz="2200" dirty="0"/>
          </a:p>
        </p:txBody>
      </p:sp>
      <p:sp>
        <p:nvSpPr>
          <p:cNvPr id="11" name="Text 9"/>
          <p:cNvSpPr/>
          <p:nvPr/>
        </p:nvSpPr>
        <p:spPr>
          <a:xfrm>
            <a:off x="7597259" y="2460665"/>
            <a:ext cx="6253520" cy="71961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Integrate Delta Lake for ACID transactions and efficient incremental processing.</a:t>
            </a:r>
            <a:endParaRPr lang="en-US" sz="1750" dirty="0"/>
          </a:p>
        </p:txBody>
      </p:sp>
      <p:sp>
        <p:nvSpPr>
          <p:cNvPr id="12" name="Text 10"/>
          <p:cNvSpPr/>
          <p:nvPr/>
        </p:nvSpPr>
        <p:spPr>
          <a:xfrm>
            <a:off x="7597259" y="3258979"/>
            <a:ext cx="6253520" cy="71961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Add more datasets (inventory, returns, promotions) to broaden analytical depth.</a:t>
            </a:r>
            <a:endParaRPr lang="en-US" sz="1750" dirty="0"/>
          </a:p>
        </p:txBody>
      </p:sp>
      <p:sp>
        <p:nvSpPr>
          <p:cNvPr id="13" name="Text 11"/>
          <p:cNvSpPr/>
          <p:nvPr/>
        </p:nvSpPr>
        <p:spPr>
          <a:xfrm>
            <a:off x="7597259" y="4057293"/>
            <a:ext cx="6253520" cy="71961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Move from Databricks Community Edition to a full workspace for improved performance.</a:t>
            </a:r>
            <a:endParaRPr lang="en-US" sz="1750" dirty="0"/>
          </a:p>
        </p:txBody>
      </p:sp>
      <p:sp>
        <p:nvSpPr>
          <p:cNvPr id="14" name="Text 12"/>
          <p:cNvSpPr/>
          <p:nvPr/>
        </p:nvSpPr>
        <p:spPr>
          <a:xfrm>
            <a:off x="7597259" y="4855607"/>
            <a:ext cx="6253520" cy="359807"/>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Introduce streaming or near-real-time ingestion.</a:t>
            </a:r>
            <a:endParaRPr lang="en-US" sz="1750" dirty="0"/>
          </a:p>
        </p:txBody>
      </p:sp>
      <p:sp>
        <p:nvSpPr>
          <p:cNvPr id="15" name="Text 13"/>
          <p:cNvSpPr/>
          <p:nvPr/>
        </p:nvSpPr>
        <p:spPr>
          <a:xfrm>
            <a:off x="7597259" y="5294114"/>
            <a:ext cx="6253520" cy="71961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Connect the Gold layer to Power BI or Tableau for richer visual analytics.</a:t>
            </a:r>
            <a:endParaRPr lang="en-US" sz="1750" dirty="0"/>
          </a:p>
        </p:txBody>
      </p:sp>
      <p:sp>
        <p:nvSpPr>
          <p:cNvPr id="16" name="Text 14"/>
          <p:cNvSpPr/>
          <p:nvPr/>
        </p:nvSpPr>
        <p:spPr>
          <a:xfrm>
            <a:off x="7597259" y="6092428"/>
            <a:ext cx="6253520" cy="71961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Implement role-based access controls and data quality monitoring.</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072301" y="493990"/>
            <a:ext cx="4485680" cy="560784"/>
          </a:xfrm>
          <a:prstGeom prst="rect">
            <a:avLst/>
          </a:prstGeom>
          <a:noFill/>
          <a:ln/>
        </p:spPr>
        <p:txBody>
          <a:bodyPr wrap="none" lIns="0" tIns="0" rIns="0" bIns="0" rtlCol="0" anchor="t"/>
          <a:lstStyle/>
          <a:p>
            <a:pPr marL="0" indent="0" algn="ctr">
              <a:lnSpc>
                <a:spcPts val="4400"/>
              </a:lnSpc>
              <a:buNone/>
            </a:pPr>
            <a:r>
              <a:rPr lang="en-US" sz="3500" dirty="0">
                <a:solidFill>
                  <a:srgbClr val="000080"/>
                </a:solidFill>
                <a:latin typeface="Instrument Sans Semi Bold" pitchFamily="34" charset="0"/>
                <a:ea typeface="Instrument Sans Semi Bold" pitchFamily="34" charset="-122"/>
                <a:cs typeface="Instrument Sans Semi Bold" pitchFamily="34" charset="-120"/>
              </a:rPr>
              <a:t>Certificates</a:t>
            </a:r>
            <a:endParaRPr lang="en-US" sz="3500" dirty="0"/>
          </a:p>
        </p:txBody>
      </p:sp>
      <p:sp>
        <p:nvSpPr>
          <p:cNvPr id="3" name="Text 1"/>
          <p:cNvSpPr/>
          <p:nvPr/>
        </p:nvSpPr>
        <p:spPr>
          <a:xfrm>
            <a:off x="627936" y="1413629"/>
            <a:ext cx="13374529" cy="229672"/>
          </a:xfrm>
          <a:prstGeom prst="rect">
            <a:avLst/>
          </a:prstGeom>
          <a:noFill/>
          <a:ln/>
        </p:spPr>
        <p:txBody>
          <a:bodyPr wrap="none" lIns="0" tIns="0" rIns="0" bIns="0" rtlCol="0" anchor="t"/>
          <a:lstStyle/>
          <a:p>
            <a:pPr marL="0" indent="0" algn="ctr">
              <a:lnSpc>
                <a:spcPts val="1800"/>
              </a:lnSpc>
              <a:buNone/>
            </a:pPr>
            <a:endParaRPr lang="en-US" sz="1100" dirty="0"/>
          </a:p>
        </p:txBody>
      </p:sp>
      <p:sp>
        <p:nvSpPr>
          <p:cNvPr id="4" name="Text 2"/>
          <p:cNvSpPr/>
          <p:nvPr/>
        </p:nvSpPr>
        <p:spPr>
          <a:xfrm>
            <a:off x="627936" y="2069306"/>
            <a:ext cx="6575108" cy="229672"/>
          </a:xfrm>
          <a:prstGeom prst="rect">
            <a:avLst/>
          </a:prstGeom>
          <a:noFill/>
          <a:ln/>
        </p:spPr>
        <p:txBody>
          <a:bodyPr wrap="none" lIns="0" tIns="0" rIns="0" bIns="0" rtlCol="0" anchor="t"/>
          <a:lstStyle/>
          <a:p>
            <a:pPr marL="0" indent="0" algn="ctr">
              <a:lnSpc>
                <a:spcPts val="1800"/>
              </a:lnSpc>
              <a:buNone/>
            </a:pPr>
            <a:endParaRPr lang="en-US" sz="1100" dirty="0"/>
          </a:p>
        </p:txBody>
      </p:sp>
      <p:pic>
        <p:nvPicPr>
          <p:cNvPr id="5" name="Image 0" descr="preencoded.png"/>
          <p:cNvPicPr>
            <a:picLocks noChangeAspect="1"/>
          </p:cNvPicPr>
          <p:nvPr/>
        </p:nvPicPr>
        <p:blipFill>
          <a:blip r:embed="rId3"/>
          <a:stretch>
            <a:fillRect/>
          </a:stretch>
        </p:blipFill>
        <p:spPr>
          <a:xfrm>
            <a:off x="627936" y="2500789"/>
            <a:ext cx="6575108" cy="4857393"/>
          </a:xfrm>
          <a:prstGeom prst="rect">
            <a:avLst/>
          </a:prstGeom>
        </p:spPr>
      </p:pic>
      <p:sp>
        <p:nvSpPr>
          <p:cNvPr id="6" name="Text 3"/>
          <p:cNvSpPr/>
          <p:nvPr/>
        </p:nvSpPr>
        <p:spPr>
          <a:xfrm>
            <a:off x="7427238" y="2069306"/>
            <a:ext cx="6575227" cy="229672"/>
          </a:xfrm>
          <a:prstGeom prst="rect">
            <a:avLst/>
          </a:prstGeom>
          <a:noFill/>
          <a:ln/>
        </p:spPr>
        <p:txBody>
          <a:bodyPr wrap="none" lIns="0" tIns="0" rIns="0" bIns="0" rtlCol="0" anchor="t"/>
          <a:lstStyle/>
          <a:p>
            <a:pPr marL="0" indent="0" algn="ctr">
              <a:lnSpc>
                <a:spcPts val="1800"/>
              </a:lnSpc>
              <a:buNone/>
            </a:pPr>
            <a:endParaRPr lang="en-US" sz="1100" dirty="0"/>
          </a:p>
        </p:txBody>
      </p:sp>
      <p:pic>
        <p:nvPicPr>
          <p:cNvPr id="7" name="Image 1" descr="preencoded.png"/>
          <p:cNvPicPr>
            <a:picLocks noChangeAspect="1"/>
          </p:cNvPicPr>
          <p:nvPr/>
        </p:nvPicPr>
        <p:blipFill>
          <a:blip r:embed="rId4"/>
          <a:stretch>
            <a:fillRect/>
          </a:stretch>
        </p:blipFill>
        <p:spPr>
          <a:xfrm>
            <a:off x="7427238" y="2500789"/>
            <a:ext cx="5234702" cy="523470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2597944"/>
            <a:ext cx="13042821" cy="2126456"/>
          </a:xfrm>
          <a:prstGeom prst="rect">
            <a:avLst/>
          </a:prstGeom>
          <a:noFill/>
          <a:ln/>
        </p:spPr>
        <p:txBody>
          <a:bodyPr wrap="none" lIns="0" tIns="0" rIns="0" bIns="0" rtlCol="0" anchor="t"/>
          <a:lstStyle/>
          <a:p>
            <a:pPr marL="0" indent="0" algn="ctr">
              <a:lnSpc>
                <a:spcPts val="16700"/>
              </a:lnSpc>
              <a:buNone/>
            </a:pPr>
            <a:r>
              <a:rPr lang="en-US" sz="13350" dirty="0">
                <a:solidFill>
                  <a:srgbClr val="091C53"/>
                </a:solidFill>
                <a:latin typeface="Instrument Sans Semi Bold" pitchFamily="34" charset="0"/>
                <a:ea typeface="Instrument Sans Semi Bold" pitchFamily="34" charset="-122"/>
                <a:cs typeface="Instrument Sans Semi Bold" pitchFamily="34" charset="-120"/>
              </a:rPr>
              <a:t>Thank You</a:t>
            </a:r>
            <a:endParaRPr lang="en-US" sz="13350" dirty="0"/>
          </a:p>
        </p:txBody>
      </p:sp>
      <p:sp>
        <p:nvSpPr>
          <p:cNvPr id="3" name="Text 1"/>
          <p:cNvSpPr/>
          <p:nvPr/>
        </p:nvSpPr>
        <p:spPr>
          <a:xfrm>
            <a:off x="5046940" y="5064562"/>
            <a:ext cx="4536519" cy="566976"/>
          </a:xfrm>
          <a:prstGeom prst="rect">
            <a:avLst/>
          </a:prstGeom>
          <a:noFill/>
          <a:ln/>
        </p:spPr>
        <p:txBody>
          <a:bodyPr wrap="none" lIns="0" tIns="0" rIns="0" bIns="0" rtlCol="0" anchor="t"/>
          <a:lstStyle/>
          <a:p>
            <a:pPr marL="0" indent="0" algn="ctr">
              <a:lnSpc>
                <a:spcPts val="4450"/>
              </a:lnSpc>
              <a:buNone/>
            </a:pPr>
            <a:endParaRPr lang="en-US" sz="3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3253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Abstract</a:t>
            </a:r>
            <a:endParaRPr lang="en-US" sz="4450" dirty="0"/>
          </a:p>
        </p:txBody>
      </p:sp>
      <p:sp>
        <p:nvSpPr>
          <p:cNvPr id="3" name="Text 1"/>
          <p:cNvSpPr/>
          <p:nvPr/>
        </p:nvSpPr>
        <p:spPr>
          <a:xfrm>
            <a:off x="793790" y="2485549"/>
            <a:ext cx="8284131" cy="3266123"/>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This project presents an end-to-end data engineering pipeline leveraging Databricks and Amazon S3 to process FMCG sales data through a Bronze–Silver–Gold layered architecture. The pipeline systematically cleanses, standardises, and models raw data whilst handling both full load and daily incremental ingestion. An automated workflow executes at 11 PM with integrated failure alerts, ensuring reliability. The Gold layer supports comprehensive dashboards visualising sales trends across channels, products, and customers, effectively simulating real-world data engineering practices in a scalable cloud environment.</a:t>
            </a:r>
            <a:endParaRPr lang="en-US" sz="1750" dirty="0"/>
          </a:p>
        </p:txBody>
      </p:sp>
      <p:pic>
        <p:nvPicPr>
          <p:cNvPr id="4" name="Image 0" descr="preencoded.png"/>
          <p:cNvPicPr>
            <a:picLocks noChangeAspect="1"/>
          </p:cNvPicPr>
          <p:nvPr/>
        </p:nvPicPr>
        <p:blipFill>
          <a:blip r:embed="rId3"/>
          <a:stretch>
            <a:fillRect/>
          </a:stretch>
        </p:blipFill>
        <p:spPr>
          <a:xfrm>
            <a:off x="9638943" y="2536627"/>
            <a:ext cx="4205168" cy="42051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2647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Problem Statement</a:t>
            </a:r>
            <a:endParaRPr lang="en-US" sz="4450" dirty="0"/>
          </a:p>
        </p:txBody>
      </p:sp>
      <p:sp>
        <p:nvSpPr>
          <p:cNvPr id="3" name="Shape 1"/>
          <p:cNvSpPr/>
          <p:nvPr/>
        </p:nvSpPr>
        <p:spPr>
          <a:xfrm>
            <a:off x="793790" y="2488883"/>
            <a:ext cx="6407944" cy="2093714"/>
          </a:xfrm>
          <a:prstGeom prst="roundRect">
            <a:avLst>
              <a:gd name="adj" fmla="val 6988"/>
            </a:avLst>
          </a:prstGeom>
          <a:solidFill>
            <a:srgbClr val="FFFFFF"/>
          </a:solidFill>
          <a:ln w="30480">
            <a:solidFill>
              <a:srgbClr val="B4CCE3"/>
            </a:solidFill>
            <a:prstDash val="solid"/>
          </a:ln>
        </p:spPr>
      </p:sp>
      <p:sp>
        <p:nvSpPr>
          <p:cNvPr id="4" name="Shape 2"/>
          <p:cNvSpPr/>
          <p:nvPr/>
        </p:nvSpPr>
        <p:spPr>
          <a:xfrm>
            <a:off x="763310" y="2488883"/>
            <a:ext cx="121920" cy="2093714"/>
          </a:xfrm>
          <a:prstGeom prst="roundRect">
            <a:avLst>
              <a:gd name="adj" fmla="val 167442"/>
            </a:avLst>
          </a:prstGeom>
          <a:solidFill>
            <a:srgbClr val="84C1FA"/>
          </a:solidFill>
          <a:ln/>
        </p:spPr>
      </p:sp>
      <p:sp>
        <p:nvSpPr>
          <p:cNvPr id="5" name="Text 3"/>
          <p:cNvSpPr/>
          <p:nvPr/>
        </p:nvSpPr>
        <p:spPr>
          <a:xfrm>
            <a:off x="1142524" y="27461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Data Inconsistency</a:t>
            </a:r>
            <a:endParaRPr lang="en-US" sz="2200" dirty="0"/>
          </a:p>
        </p:txBody>
      </p:sp>
      <p:sp>
        <p:nvSpPr>
          <p:cNvPr id="6" name="Text 4"/>
          <p:cNvSpPr/>
          <p:nvPr/>
        </p:nvSpPr>
        <p:spPr>
          <a:xfrm>
            <a:off x="1142524" y="3236595"/>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Raw FMCG data arrives in unstructured formats with inconsistent schemas, making direct analysis impractical</a:t>
            </a:r>
            <a:endParaRPr lang="en-US" sz="1750" dirty="0"/>
          </a:p>
        </p:txBody>
      </p:sp>
      <p:sp>
        <p:nvSpPr>
          <p:cNvPr id="7" name="Shape 5"/>
          <p:cNvSpPr/>
          <p:nvPr/>
        </p:nvSpPr>
        <p:spPr>
          <a:xfrm>
            <a:off x="7428548" y="2488883"/>
            <a:ext cx="6408063" cy="2093714"/>
          </a:xfrm>
          <a:prstGeom prst="roundRect">
            <a:avLst>
              <a:gd name="adj" fmla="val 6988"/>
            </a:avLst>
          </a:prstGeom>
          <a:solidFill>
            <a:srgbClr val="FFFFFF"/>
          </a:solidFill>
          <a:ln w="30480">
            <a:solidFill>
              <a:srgbClr val="B4CCE3"/>
            </a:solidFill>
            <a:prstDash val="solid"/>
          </a:ln>
        </p:spPr>
      </p:sp>
      <p:sp>
        <p:nvSpPr>
          <p:cNvPr id="8" name="Shape 6"/>
          <p:cNvSpPr/>
          <p:nvPr/>
        </p:nvSpPr>
        <p:spPr>
          <a:xfrm>
            <a:off x="7398067" y="2488883"/>
            <a:ext cx="121920" cy="2093714"/>
          </a:xfrm>
          <a:prstGeom prst="roundRect">
            <a:avLst>
              <a:gd name="adj" fmla="val 167442"/>
            </a:avLst>
          </a:prstGeom>
          <a:solidFill>
            <a:srgbClr val="84C1FA"/>
          </a:solidFill>
          <a:ln/>
        </p:spPr>
      </p:sp>
      <p:sp>
        <p:nvSpPr>
          <p:cNvPr id="9" name="Text 7"/>
          <p:cNvSpPr/>
          <p:nvPr/>
        </p:nvSpPr>
        <p:spPr>
          <a:xfrm>
            <a:off x="7777282" y="2746177"/>
            <a:ext cx="3892153"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Manual Processing Overhead</a:t>
            </a:r>
            <a:endParaRPr lang="en-US" sz="2200" dirty="0"/>
          </a:p>
        </p:txBody>
      </p:sp>
      <p:sp>
        <p:nvSpPr>
          <p:cNvPr id="10" name="Text 8"/>
          <p:cNvSpPr/>
          <p:nvPr/>
        </p:nvSpPr>
        <p:spPr>
          <a:xfrm>
            <a:off x="7777282" y="3236595"/>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Absence of automated mechanisms for handling daily data ingestion leads to slow, error-prone manual cleaning procedures</a:t>
            </a:r>
            <a:endParaRPr lang="en-US" sz="1750" dirty="0"/>
          </a:p>
        </p:txBody>
      </p:sp>
      <p:sp>
        <p:nvSpPr>
          <p:cNvPr id="11" name="Shape 9"/>
          <p:cNvSpPr/>
          <p:nvPr/>
        </p:nvSpPr>
        <p:spPr>
          <a:xfrm>
            <a:off x="793790" y="4809411"/>
            <a:ext cx="6407944" cy="2093714"/>
          </a:xfrm>
          <a:prstGeom prst="roundRect">
            <a:avLst>
              <a:gd name="adj" fmla="val 6988"/>
            </a:avLst>
          </a:prstGeom>
          <a:solidFill>
            <a:srgbClr val="FFFFFF"/>
          </a:solidFill>
          <a:ln w="30480">
            <a:solidFill>
              <a:srgbClr val="B4CCE3"/>
            </a:solidFill>
            <a:prstDash val="solid"/>
          </a:ln>
        </p:spPr>
      </p:sp>
      <p:sp>
        <p:nvSpPr>
          <p:cNvPr id="12" name="Shape 10"/>
          <p:cNvSpPr/>
          <p:nvPr/>
        </p:nvSpPr>
        <p:spPr>
          <a:xfrm>
            <a:off x="763310" y="4809411"/>
            <a:ext cx="121920" cy="2093714"/>
          </a:xfrm>
          <a:prstGeom prst="roundRect">
            <a:avLst>
              <a:gd name="adj" fmla="val 167442"/>
            </a:avLst>
          </a:prstGeom>
          <a:solidFill>
            <a:srgbClr val="84C1FA"/>
          </a:solidFill>
          <a:ln/>
        </p:spPr>
      </p:sp>
      <p:sp>
        <p:nvSpPr>
          <p:cNvPr id="13" name="Text 11"/>
          <p:cNvSpPr/>
          <p:nvPr/>
        </p:nvSpPr>
        <p:spPr>
          <a:xfrm>
            <a:off x="1142524" y="5066705"/>
            <a:ext cx="3004304"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Scalability Constraints</a:t>
            </a:r>
            <a:endParaRPr lang="en-US" sz="2200" dirty="0"/>
          </a:p>
        </p:txBody>
      </p:sp>
      <p:sp>
        <p:nvSpPr>
          <p:cNvPr id="14" name="Text 12"/>
          <p:cNvSpPr/>
          <p:nvPr/>
        </p:nvSpPr>
        <p:spPr>
          <a:xfrm>
            <a:off x="1142524" y="5557123"/>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Traditional data processing approaches cannot accommodate growing data volumes whilst maintaining performance standards</a:t>
            </a:r>
            <a:endParaRPr lang="en-US" sz="1750" dirty="0"/>
          </a:p>
        </p:txBody>
      </p:sp>
      <p:sp>
        <p:nvSpPr>
          <p:cNvPr id="15" name="Shape 13"/>
          <p:cNvSpPr/>
          <p:nvPr/>
        </p:nvSpPr>
        <p:spPr>
          <a:xfrm>
            <a:off x="7428548" y="4809411"/>
            <a:ext cx="6408063" cy="2093714"/>
          </a:xfrm>
          <a:prstGeom prst="roundRect">
            <a:avLst>
              <a:gd name="adj" fmla="val 6988"/>
            </a:avLst>
          </a:prstGeom>
          <a:solidFill>
            <a:srgbClr val="FFFFFF"/>
          </a:solidFill>
          <a:ln w="30480">
            <a:solidFill>
              <a:srgbClr val="B4CCE3"/>
            </a:solidFill>
            <a:prstDash val="solid"/>
          </a:ln>
        </p:spPr>
      </p:sp>
      <p:sp>
        <p:nvSpPr>
          <p:cNvPr id="16" name="Shape 14"/>
          <p:cNvSpPr/>
          <p:nvPr/>
        </p:nvSpPr>
        <p:spPr>
          <a:xfrm>
            <a:off x="7398067" y="4809411"/>
            <a:ext cx="121920" cy="2093714"/>
          </a:xfrm>
          <a:prstGeom prst="roundRect">
            <a:avLst>
              <a:gd name="adj" fmla="val 167442"/>
            </a:avLst>
          </a:prstGeom>
          <a:solidFill>
            <a:srgbClr val="84C1FA"/>
          </a:solidFill>
          <a:ln/>
        </p:spPr>
      </p:sp>
      <p:sp>
        <p:nvSpPr>
          <p:cNvPr id="17" name="Text 15"/>
          <p:cNvSpPr/>
          <p:nvPr/>
        </p:nvSpPr>
        <p:spPr>
          <a:xfrm>
            <a:off x="7777282" y="5066705"/>
            <a:ext cx="3015972"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Pipeline Requirements</a:t>
            </a:r>
            <a:endParaRPr lang="en-US" sz="2200" dirty="0"/>
          </a:p>
        </p:txBody>
      </p:sp>
      <p:sp>
        <p:nvSpPr>
          <p:cNvPr id="18" name="Text 16"/>
          <p:cNvSpPr/>
          <p:nvPr/>
        </p:nvSpPr>
        <p:spPr>
          <a:xfrm>
            <a:off x="7777282" y="5557123"/>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Need for a structured, scalable data pipeline that ensures data quality and enables timely business intelligence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314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Objectives</a:t>
            </a:r>
            <a:endParaRPr lang="en-US" sz="4450" dirty="0"/>
          </a:p>
        </p:txBody>
      </p:sp>
      <p:sp>
        <p:nvSpPr>
          <p:cNvPr id="3" name="Text 1"/>
          <p:cNvSpPr/>
          <p:nvPr/>
        </p:nvSpPr>
        <p:spPr>
          <a:xfrm>
            <a:off x="793790" y="248554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01</a:t>
            </a:r>
            <a:endParaRPr lang="en-US" sz="1750" dirty="0"/>
          </a:p>
        </p:txBody>
      </p:sp>
      <p:sp>
        <p:nvSpPr>
          <p:cNvPr id="4" name="Shape 2"/>
          <p:cNvSpPr/>
          <p:nvPr/>
        </p:nvSpPr>
        <p:spPr>
          <a:xfrm>
            <a:off x="793790" y="2840593"/>
            <a:ext cx="4196358" cy="30480"/>
          </a:xfrm>
          <a:prstGeom prst="rect">
            <a:avLst/>
          </a:prstGeom>
          <a:solidFill>
            <a:srgbClr val="84C1FA"/>
          </a:solidFill>
          <a:ln/>
        </p:spPr>
      </p:sp>
      <p:sp>
        <p:nvSpPr>
          <p:cNvPr id="5" name="Text 3"/>
          <p:cNvSpPr/>
          <p:nvPr/>
        </p:nvSpPr>
        <p:spPr>
          <a:xfrm>
            <a:off x="793790" y="30149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Cloud Infrastructure</a:t>
            </a:r>
            <a:endParaRPr lang="en-US" sz="2200" dirty="0"/>
          </a:p>
        </p:txBody>
      </p:sp>
      <p:sp>
        <p:nvSpPr>
          <p:cNvPr id="6" name="Text 4"/>
          <p:cNvSpPr/>
          <p:nvPr/>
        </p:nvSpPr>
        <p:spPr>
          <a:xfrm>
            <a:off x="793790" y="3505319"/>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Build a cloud-based ETL pipeline leveraging Databricks compute and Amazon S3 storage capabilities</a:t>
            </a:r>
            <a:endParaRPr lang="en-US" sz="1750" dirty="0"/>
          </a:p>
        </p:txBody>
      </p:sp>
      <p:sp>
        <p:nvSpPr>
          <p:cNvPr id="7" name="Text 5"/>
          <p:cNvSpPr/>
          <p:nvPr/>
        </p:nvSpPr>
        <p:spPr>
          <a:xfrm>
            <a:off x="5216962" y="248554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02</a:t>
            </a:r>
            <a:endParaRPr lang="en-US" sz="1750" dirty="0"/>
          </a:p>
        </p:txBody>
      </p:sp>
      <p:sp>
        <p:nvSpPr>
          <p:cNvPr id="8" name="Shape 6"/>
          <p:cNvSpPr/>
          <p:nvPr/>
        </p:nvSpPr>
        <p:spPr>
          <a:xfrm>
            <a:off x="5216962" y="2840593"/>
            <a:ext cx="4196358" cy="30480"/>
          </a:xfrm>
          <a:prstGeom prst="rect">
            <a:avLst/>
          </a:prstGeom>
          <a:solidFill>
            <a:srgbClr val="84C1FA"/>
          </a:solidFill>
          <a:ln/>
        </p:spPr>
      </p:sp>
      <p:sp>
        <p:nvSpPr>
          <p:cNvPr id="9" name="Text 7"/>
          <p:cNvSpPr/>
          <p:nvPr/>
        </p:nvSpPr>
        <p:spPr>
          <a:xfrm>
            <a:off x="5216962" y="30149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Layered Architecture</a:t>
            </a:r>
            <a:endParaRPr lang="en-US" sz="2200" dirty="0"/>
          </a:p>
        </p:txBody>
      </p:sp>
      <p:sp>
        <p:nvSpPr>
          <p:cNvPr id="10" name="Text 8"/>
          <p:cNvSpPr/>
          <p:nvPr/>
        </p:nvSpPr>
        <p:spPr>
          <a:xfrm>
            <a:off x="5216962" y="3505319"/>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Implement Bronze–Silver–Gold medallion architecture for progressive data refinement</a:t>
            </a:r>
            <a:endParaRPr lang="en-US" sz="1750" dirty="0"/>
          </a:p>
        </p:txBody>
      </p:sp>
      <p:sp>
        <p:nvSpPr>
          <p:cNvPr id="11" name="Text 9"/>
          <p:cNvSpPr/>
          <p:nvPr/>
        </p:nvSpPr>
        <p:spPr>
          <a:xfrm>
            <a:off x="9640133" y="248554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03</a:t>
            </a:r>
            <a:endParaRPr lang="en-US" sz="1750" dirty="0"/>
          </a:p>
        </p:txBody>
      </p:sp>
      <p:sp>
        <p:nvSpPr>
          <p:cNvPr id="12" name="Shape 10"/>
          <p:cNvSpPr/>
          <p:nvPr/>
        </p:nvSpPr>
        <p:spPr>
          <a:xfrm>
            <a:off x="9640133" y="2840593"/>
            <a:ext cx="4196358" cy="30480"/>
          </a:xfrm>
          <a:prstGeom prst="rect">
            <a:avLst/>
          </a:prstGeom>
          <a:solidFill>
            <a:srgbClr val="84C1FA"/>
          </a:solidFill>
          <a:ln/>
        </p:spPr>
      </p:sp>
      <p:sp>
        <p:nvSpPr>
          <p:cNvPr id="13" name="Text 11"/>
          <p:cNvSpPr/>
          <p:nvPr/>
        </p:nvSpPr>
        <p:spPr>
          <a:xfrm>
            <a:off x="9640133" y="30149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Data Transformation</a:t>
            </a:r>
            <a:endParaRPr lang="en-US" sz="2200" dirty="0"/>
          </a:p>
        </p:txBody>
      </p:sp>
      <p:sp>
        <p:nvSpPr>
          <p:cNvPr id="14" name="Text 12"/>
          <p:cNvSpPr/>
          <p:nvPr/>
        </p:nvSpPr>
        <p:spPr>
          <a:xfrm>
            <a:off x="9640133" y="3505319"/>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Clean and standardise data using Spark SQL whilst handling full and incremental ingestion patterns</a:t>
            </a:r>
            <a:endParaRPr lang="en-US" sz="1750" dirty="0"/>
          </a:p>
        </p:txBody>
      </p:sp>
      <p:sp>
        <p:nvSpPr>
          <p:cNvPr id="15" name="Text 13"/>
          <p:cNvSpPr/>
          <p:nvPr/>
        </p:nvSpPr>
        <p:spPr>
          <a:xfrm>
            <a:off x="793790"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04</a:t>
            </a:r>
            <a:endParaRPr lang="en-US" sz="1750" dirty="0"/>
          </a:p>
        </p:txBody>
      </p:sp>
      <p:sp>
        <p:nvSpPr>
          <p:cNvPr id="16" name="Shape 14"/>
          <p:cNvSpPr/>
          <p:nvPr/>
        </p:nvSpPr>
        <p:spPr>
          <a:xfrm>
            <a:off x="793790" y="5345906"/>
            <a:ext cx="6407944" cy="30480"/>
          </a:xfrm>
          <a:prstGeom prst="rect">
            <a:avLst/>
          </a:prstGeom>
          <a:solidFill>
            <a:srgbClr val="84C1FA"/>
          </a:solidFill>
          <a:ln/>
        </p:spPr>
      </p:sp>
      <p:sp>
        <p:nvSpPr>
          <p:cNvPr id="17" name="Text 15"/>
          <p:cNvSpPr/>
          <p:nvPr/>
        </p:nvSpPr>
        <p:spPr>
          <a:xfrm>
            <a:off x="793790" y="5520214"/>
            <a:ext cx="2944773"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Workflow Automation</a:t>
            </a:r>
            <a:endParaRPr lang="en-US" sz="2200" dirty="0"/>
          </a:p>
        </p:txBody>
      </p:sp>
      <p:sp>
        <p:nvSpPr>
          <p:cNvPr id="18" name="Text 16"/>
          <p:cNvSpPr/>
          <p:nvPr/>
        </p:nvSpPr>
        <p:spPr>
          <a:xfrm>
            <a:off x="793790" y="6010632"/>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Create automated daily workflows with monitoring and alerting capabilities</a:t>
            </a:r>
            <a:endParaRPr lang="en-US" sz="1750" dirty="0"/>
          </a:p>
        </p:txBody>
      </p:sp>
      <p:sp>
        <p:nvSpPr>
          <p:cNvPr id="19" name="Text 17"/>
          <p:cNvSpPr/>
          <p:nvPr/>
        </p:nvSpPr>
        <p:spPr>
          <a:xfrm>
            <a:off x="7428548"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05</a:t>
            </a:r>
            <a:endParaRPr lang="en-US" sz="1750" dirty="0"/>
          </a:p>
        </p:txBody>
      </p:sp>
      <p:sp>
        <p:nvSpPr>
          <p:cNvPr id="20" name="Shape 18"/>
          <p:cNvSpPr/>
          <p:nvPr/>
        </p:nvSpPr>
        <p:spPr>
          <a:xfrm>
            <a:off x="7428548" y="5345906"/>
            <a:ext cx="6407944" cy="30480"/>
          </a:xfrm>
          <a:prstGeom prst="rect">
            <a:avLst/>
          </a:prstGeom>
          <a:solidFill>
            <a:srgbClr val="84C1FA"/>
          </a:solidFill>
          <a:ln/>
        </p:spPr>
      </p:sp>
      <p:sp>
        <p:nvSpPr>
          <p:cNvPr id="21" name="Text 19"/>
          <p:cNvSpPr/>
          <p:nvPr/>
        </p:nvSpPr>
        <p:spPr>
          <a:xfrm>
            <a:off x="7428548" y="55202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Analytical Layer</a:t>
            </a:r>
            <a:endParaRPr lang="en-US" sz="2200" dirty="0"/>
          </a:p>
        </p:txBody>
      </p:sp>
      <p:sp>
        <p:nvSpPr>
          <p:cNvPr id="22" name="Text 20"/>
          <p:cNvSpPr/>
          <p:nvPr/>
        </p:nvSpPr>
        <p:spPr>
          <a:xfrm>
            <a:off x="7428548" y="6010632"/>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Generate Gold-layer fact and dimension tables supporting comprehensive business dashboards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4066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Novelty &amp; Features</a:t>
            </a:r>
            <a:endParaRPr lang="en-US" sz="4450" dirty="0"/>
          </a:p>
        </p:txBody>
      </p:sp>
      <p:sp>
        <p:nvSpPr>
          <p:cNvPr id="3" name="Text 1"/>
          <p:cNvSpPr/>
          <p:nvPr/>
        </p:nvSpPr>
        <p:spPr>
          <a:xfrm>
            <a:off x="793790" y="2816423"/>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091C53"/>
                </a:solidFill>
                <a:latin typeface="Instrument Sans Semi Bold" pitchFamily="34" charset="0"/>
                <a:ea typeface="Instrument Sans Semi Bold" pitchFamily="34" charset="-122"/>
                <a:cs typeface="Instrument Sans Semi Bold" pitchFamily="34" charset="-120"/>
              </a:rPr>
              <a:t>Novelty</a:t>
            </a:r>
            <a:endParaRPr lang="en-US" sz="2650" dirty="0"/>
          </a:p>
        </p:txBody>
      </p:sp>
      <p:sp>
        <p:nvSpPr>
          <p:cNvPr id="4" name="Text 2"/>
          <p:cNvSpPr/>
          <p:nvPr/>
        </p:nvSpPr>
        <p:spPr>
          <a:xfrm>
            <a:off x="793790" y="346852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Child-to-Parent company UPSERT integration enabling hierarchical data management</a:t>
            </a:r>
            <a:endParaRPr lang="en-US" sz="1750" dirty="0"/>
          </a:p>
        </p:txBody>
      </p:sp>
      <p:sp>
        <p:nvSpPr>
          <p:cNvPr id="5" name="Text 3"/>
          <p:cNvSpPr/>
          <p:nvPr/>
        </p:nvSpPr>
        <p:spPr>
          <a:xfrm>
            <a:off x="793790" y="427362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Automated daily ingestion with intelligent incremental load detection</a:t>
            </a:r>
            <a:endParaRPr lang="en-US" sz="1750" dirty="0"/>
          </a:p>
        </p:txBody>
      </p:sp>
      <p:sp>
        <p:nvSpPr>
          <p:cNvPr id="6" name="Text 4"/>
          <p:cNvSpPr/>
          <p:nvPr/>
        </p:nvSpPr>
        <p:spPr>
          <a:xfrm>
            <a:off x="793790" y="507873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SQL-based transformation pipeline optimised for Community Edition constraints</a:t>
            </a:r>
            <a:endParaRPr lang="en-US" sz="1750" dirty="0"/>
          </a:p>
        </p:txBody>
      </p:sp>
      <p:sp>
        <p:nvSpPr>
          <p:cNvPr id="7" name="Text 5"/>
          <p:cNvSpPr/>
          <p:nvPr/>
        </p:nvSpPr>
        <p:spPr>
          <a:xfrm>
            <a:off x="793790" y="588383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Schema evolution handling across Bronze–Silver–Gold transitions</a:t>
            </a:r>
            <a:endParaRPr lang="en-US" sz="1750" dirty="0"/>
          </a:p>
        </p:txBody>
      </p:sp>
      <p:sp>
        <p:nvSpPr>
          <p:cNvPr id="8" name="Text 6"/>
          <p:cNvSpPr/>
          <p:nvPr/>
        </p:nvSpPr>
        <p:spPr>
          <a:xfrm>
            <a:off x="7599521" y="2816423"/>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091C53"/>
                </a:solidFill>
                <a:latin typeface="Instrument Sans Semi Bold" pitchFamily="34" charset="0"/>
                <a:ea typeface="Instrument Sans Semi Bold" pitchFamily="34" charset="-122"/>
                <a:cs typeface="Instrument Sans Semi Bold" pitchFamily="34" charset="-120"/>
              </a:rPr>
              <a:t>Features</a:t>
            </a:r>
            <a:endParaRPr lang="en-US" sz="2650" dirty="0"/>
          </a:p>
        </p:txBody>
      </p:sp>
      <p:sp>
        <p:nvSpPr>
          <p:cNvPr id="9" name="Text 7"/>
          <p:cNvSpPr/>
          <p:nvPr/>
        </p:nvSpPr>
        <p:spPr>
          <a:xfrm>
            <a:off x="7599521" y="346852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Multi-layer medallion architecture ensuring data quality progression</a:t>
            </a:r>
            <a:endParaRPr lang="en-US" sz="1750" dirty="0"/>
          </a:p>
        </p:txBody>
      </p:sp>
      <p:sp>
        <p:nvSpPr>
          <p:cNvPr id="10" name="Text 8"/>
          <p:cNvSpPr/>
          <p:nvPr/>
        </p:nvSpPr>
        <p:spPr>
          <a:xfrm>
            <a:off x="7599521" y="427362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Fail-safe workflow orchestration with email alerts and retry logic</a:t>
            </a:r>
            <a:endParaRPr lang="en-US" sz="1750" dirty="0"/>
          </a:p>
        </p:txBody>
      </p:sp>
      <p:sp>
        <p:nvSpPr>
          <p:cNvPr id="11" name="Text 9"/>
          <p:cNvSpPr/>
          <p:nvPr/>
        </p:nvSpPr>
        <p:spPr>
          <a:xfrm>
            <a:off x="7599521" y="507873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Genie natural language querying for accessible data exploration</a:t>
            </a:r>
            <a:endParaRPr lang="en-US" sz="1750" dirty="0"/>
          </a:p>
        </p:txBody>
      </p:sp>
      <p:sp>
        <p:nvSpPr>
          <p:cNvPr id="12" name="Text 10"/>
          <p:cNvSpPr/>
          <p:nvPr/>
        </p:nvSpPr>
        <p:spPr>
          <a:xfrm>
            <a:off x="7599521" y="588383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Dimensional modelling supporting OLAP-style analytics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9135" y="549354"/>
            <a:ext cx="5870853" cy="624245"/>
          </a:xfrm>
          <a:prstGeom prst="rect">
            <a:avLst/>
          </a:prstGeom>
          <a:noFill/>
          <a:ln/>
        </p:spPr>
        <p:txBody>
          <a:bodyPr wrap="none" lIns="0" tIns="0" rIns="0" bIns="0" rtlCol="0" anchor="t"/>
          <a:lstStyle/>
          <a:p>
            <a:pPr marL="0" indent="0" algn="l">
              <a:lnSpc>
                <a:spcPts val="490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Challenges &amp; Limitations</a:t>
            </a:r>
            <a:endParaRPr lang="en-US" sz="3900" dirty="0"/>
          </a:p>
        </p:txBody>
      </p:sp>
      <p:sp>
        <p:nvSpPr>
          <p:cNvPr id="3" name="Text 1"/>
          <p:cNvSpPr/>
          <p:nvPr/>
        </p:nvSpPr>
        <p:spPr>
          <a:xfrm>
            <a:off x="699135" y="1672828"/>
            <a:ext cx="2996446" cy="374571"/>
          </a:xfrm>
          <a:prstGeom prst="rect">
            <a:avLst/>
          </a:prstGeom>
          <a:noFill/>
          <a:ln/>
        </p:spPr>
        <p:txBody>
          <a:bodyPr wrap="none" lIns="0" tIns="0" rIns="0" bIns="0" rtlCol="0" anchor="t"/>
          <a:lstStyle/>
          <a:p>
            <a:pPr marL="0" indent="0" algn="l">
              <a:lnSpc>
                <a:spcPts val="2900"/>
              </a:lnSpc>
              <a:buNone/>
            </a:pPr>
            <a:r>
              <a:rPr lang="en-US" sz="2350" dirty="0">
                <a:solidFill>
                  <a:srgbClr val="091C53"/>
                </a:solidFill>
                <a:latin typeface="Instrument Sans Semi Bold" pitchFamily="34" charset="0"/>
                <a:ea typeface="Instrument Sans Semi Bold" pitchFamily="34" charset="-122"/>
                <a:cs typeface="Instrument Sans Semi Bold" pitchFamily="34" charset="-120"/>
              </a:rPr>
              <a:t>Challenges</a:t>
            </a:r>
            <a:endParaRPr lang="en-US" sz="2350" dirty="0"/>
          </a:p>
        </p:txBody>
      </p:sp>
      <p:sp>
        <p:nvSpPr>
          <p:cNvPr id="4" name="Shape 2"/>
          <p:cNvSpPr/>
          <p:nvPr/>
        </p:nvSpPr>
        <p:spPr>
          <a:xfrm>
            <a:off x="699135" y="2272070"/>
            <a:ext cx="6372463" cy="1595914"/>
          </a:xfrm>
          <a:prstGeom prst="roundRect">
            <a:avLst>
              <a:gd name="adj" fmla="val 11266"/>
            </a:avLst>
          </a:prstGeom>
          <a:solidFill>
            <a:srgbClr val="FFFFFF"/>
          </a:solidFill>
          <a:ln w="22860">
            <a:solidFill>
              <a:srgbClr val="B4CCE3"/>
            </a:solidFill>
            <a:prstDash val="solid"/>
          </a:ln>
        </p:spPr>
      </p:sp>
      <p:sp>
        <p:nvSpPr>
          <p:cNvPr id="5" name="Text 3"/>
          <p:cNvSpPr/>
          <p:nvPr/>
        </p:nvSpPr>
        <p:spPr>
          <a:xfrm>
            <a:off x="921663" y="2494598"/>
            <a:ext cx="2497098" cy="312063"/>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Data Inconsistency</a:t>
            </a:r>
            <a:endParaRPr lang="en-US" sz="1950" dirty="0"/>
          </a:p>
        </p:txBody>
      </p:sp>
      <p:sp>
        <p:nvSpPr>
          <p:cNvPr id="6" name="Text 4"/>
          <p:cNvSpPr/>
          <p:nvPr/>
        </p:nvSpPr>
        <p:spPr>
          <a:xfrm>
            <a:off x="921663" y="3006328"/>
            <a:ext cx="5927407"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Managing varying schemas and data quality across source systems</a:t>
            </a:r>
            <a:endParaRPr lang="en-US" sz="1550" dirty="0"/>
          </a:p>
        </p:txBody>
      </p:sp>
      <p:sp>
        <p:nvSpPr>
          <p:cNvPr id="7" name="Shape 5"/>
          <p:cNvSpPr/>
          <p:nvPr/>
        </p:nvSpPr>
        <p:spPr>
          <a:xfrm>
            <a:off x="699135" y="4067651"/>
            <a:ext cx="6372463" cy="1595914"/>
          </a:xfrm>
          <a:prstGeom prst="roundRect">
            <a:avLst>
              <a:gd name="adj" fmla="val 11266"/>
            </a:avLst>
          </a:prstGeom>
          <a:solidFill>
            <a:srgbClr val="FFFFFF"/>
          </a:solidFill>
          <a:ln w="22860">
            <a:solidFill>
              <a:srgbClr val="B4CCE3"/>
            </a:solidFill>
            <a:prstDash val="solid"/>
          </a:ln>
        </p:spPr>
      </p:sp>
      <p:sp>
        <p:nvSpPr>
          <p:cNvPr id="8" name="Text 6"/>
          <p:cNvSpPr/>
          <p:nvPr/>
        </p:nvSpPr>
        <p:spPr>
          <a:xfrm>
            <a:off x="921663" y="4290179"/>
            <a:ext cx="2497098" cy="312063"/>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Incremental Logic</a:t>
            </a:r>
            <a:endParaRPr lang="en-US" sz="1950" dirty="0"/>
          </a:p>
        </p:txBody>
      </p:sp>
      <p:sp>
        <p:nvSpPr>
          <p:cNvPr id="9" name="Text 7"/>
          <p:cNvSpPr/>
          <p:nvPr/>
        </p:nvSpPr>
        <p:spPr>
          <a:xfrm>
            <a:off x="921663" y="4801910"/>
            <a:ext cx="5927407"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Implementing robust change data capture without Delta Lake capabilities</a:t>
            </a:r>
            <a:endParaRPr lang="en-US" sz="1550" dirty="0"/>
          </a:p>
        </p:txBody>
      </p:sp>
      <p:sp>
        <p:nvSpPr>
          <p:cNvPr id="10" name="Shape 8"/>
          <p:cNvSpPr/>
          <p:nvPr/>
        </p:nvSpPr>
        <p:spPr>
          <a:xfrm>
            <a:off x="699135" y="5863233"/>
            <a:ext cx="6372463" cy="1595914"/>
          </a:xfrm>
          <a:prstGeom prst="roundRect">
            <a:avLst>
              <a:gd name="adj" fmla="val 11266"/>
            </a:avLst>
          </a:prstGeom>
          <a:solidFill>
            <a:srgbClr val="FFFFFF"/>
          </a:solidFill>
          <a:ln w="22860">
            <a:solidFill>
              <a:srgbClr val="B4CCE3"/>
            </a:solidFill>
            <a:prstDash val="solid"/>
          </a:ln>
        </p:spPr>
      </p:sp>
      <p:sp>
        <p:nvSpPr>
          <p:cNvPr id="11" name="Text 9"/>
          <p:cNvSpPr/>
          <p:nvPr/>
        </p:nvSpPr>
        <p:spPr>
          <a:xfrm>
            <a:off x="921663" y="6085761"/>
            <a:ext cx="2497098" cy="312063"/>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Schema Alignment</a:t>
            </a:r>
            <a:endParaRPr lang="en-US" sz="1950" dirty="0"/>
          </a:p>
        </p:txBody>
      </p:sp>
      <p:sp>
        <p:nvSpPr>
          <p:cNvPr id="12" name="Text 10"/>
          <p:cNvSpPr/>
          <p:nvPr/>
        </p:nvSpPr>
        <p:spPr>
          <a:xfrm>
            <a:off x="921663" y="6597491"/>
            <a:ext cx="5927407"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Ensuring consistent data types and structures across pipeline stages</a:t>
            </a:r>
            <a:endParaRPr lang="en-US" sz="1550" dirty="0"/>
          </a:p>
        </p:txBody>
      </p:sp>
      <p:sp>
        <p:nvSpPr>
          <p:cNvPr id="13" name="Text 11"/>
          <p:cNvSpPr/>
          <p:nvPr/>
        </p:nvSpPr>
        <p:spPr>
          <a:xfrm>
            <a:off x="7566422" y="1672828"/>
            <a:ext cx="2996446" cy="374571"/>
          </a:xfrm>
          <a:prstGeom prst="rect">
            <a:avLst/>
          </a:prstGeom>
          <a:noFill/>
          <a:ln/>
        </p:spPr>
        <p:txBody>
          <a:bodyPr wrap="none" lIns="0" tIns="0" rIns="0" bIns="0" rtlCol="0" anchor="t"/>
          <a:lstStyle/>
          <a:p>
            <a:pPr marL="0" indent="0" algn="l">
              <a:lnSpc>
                <a:spcPts val="2900"/>
              </a:lnSpc>
              <a:buNone/>
            </a:pPr>
            <a:r>
              <a:rPr lang="en-US" sz="2350" dirty="0">
                <a:solidFill>
                  <a:srgbClr val="091C53"/>
                </a:solidFill>
                <a:latin typeface="Instrument Sans Semi Bold" pitchFamily="34" charset="0"/>
                <a:ea typeface="Instrument Sans Semi Bold" pitchFamily="34" charset="-122"/>
                <a:cs typeface="Instrument Sans Semi Bold" pitchFamily="34" charset="-120"/>
              </a:rPr>
              <a:t>Limitations</a:t>
            </a:r>
            <a:endParaRPr lang="en-US" sz="2350" dirty="0"/>
          </a:p>
        </p:txBody>
      </p:sp>
      <p:sp>
        <p:nvSpPr>
          <p:cNvPr id="14" name="Shape 12"/>
          <p:cNvSpPr/>
          <p:nvPr/>
        </p:nvSpPr>
        <p:spPr>
          <a:xfrm>
            <a:off x="7566422" y="2272070"/>
            <a:ext cx="6372463" cy="1276350"/>
          </a:xfrm>
          <a:prstGeom prst="roundRect">
            <a:avLst>
              <a:gd name="adj" fmla="val 14086"/>
            </a:avLst>
          </a:prstGeom>
          <a:solidFill>
            <a:srgbClr val="FFFFFF"/>
          </a:solidFill>
          <a:ln w="22860">
            <a:solidFill>
              <a:srgbClr val="B4CCE3"/>
            </a:solidFill>
            <a:prstDash val="solid"/>
          </a:ln>
        </p:spPr>
      </p:sp>
      <p:sp>
        <p:nvSpPr>
          <p:cNvPr id="15" name="Text 13"/>
          <p:cNvSpPr/>
          <p:nvPr/>
        </p:nvSpPr>
        <p:spPr>
          <a:xfrm>
            <a:off x="7788950" y="2494598"/>
            <a:ext cx="2497098" cy="312063"/>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Community Edition</a:t>
            </a:r>
            <a:endParaRPr lang="en-US" sz="1950" dirty="0"/>
          </a:p>
        </p:txBody>
      </p:sp>
      <p:sp>
        <p:nvSpPr>
          <p:cNvPr id="16" name="Text 14"/>
          <p:cNvSpPr/>
          <p:nvPr/>
        </p:nvSpPr>
        <p:spPr>
          <a:xfrm>
            <a:off x="7788950" y="3006328"/>
            <a:ext cx="5927407" cy="319564"/>
          </a:xfrm>
          <a:prstGeom prst="rect">
            <a:avLst/>
          </a:prstGeom>
          <a:noFill/>
          <a:ln/>
        </p:spPr>
        <p:txBody>
          <a:bodyPr wrap="none" lIns="0" tIns="0" rIns="0" bIns="0" rtlCol="0" anchor="t"/>
          <a:lstStyle/>
          <a:p>
            <a:pPr marL="0" indent="0" algn="l">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Absence of Delta Lake restricts ACID transaction capabilities</a:t>
            </a:r>
            <a:endParaRPr lang="en-US" sz="1550" dirty="0"/>
          </a:p>
        </p:txBody>
      </p:sp>
      <p:sp>
        <p:nvSpPr>
          <p:cNvPr id="17" name="Shape 15"/>
          <p:cNvSpPr/>
          <p:nvPr/>
        </p:nvSpPr>
        <p:spPr>
          <a:xfrm>
            <a:off x="7566422" y="3748088"/>
            <a:ext cx="6372463" cy="1595914"/>
          </a:xfrm>
          <a:prstGeom prst="roundRect">
            <a:avLst>
              <a:gd name="adj" fmla="val 11266"/>
            </a:avLst>
          </a:prstGeom>
          <a:solidFill>
            <a:srgbClr val="FFFFFF"/>
          </a:solidFill>
          <a:ln w="22860">
            <a:solidFill>
              <a:srgbClr val="B4CCE3"/>
            </a:solidFill>
            <a:prstDash val="solid"/>
          </a:ln>
        </p:spPr>
      </p:sp>
      <p:sp>
        <p:nvSpPr>
          <p:cNvPr id="18" name="Text 16"/>
          <p:cNvSpPr/>
          <p:nvPr/>
        </p:nvSpPr>
        <p:spPr>
          <a:xfrm>
            <a:off x="7788950" y="3970615"/>
            <a:ext cx="2497098" cy="312063"/>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Compute Resources</a:t>
            </a:r>
            <a:endParaRPr lang="en-US" sz="1950" dirty="0"/>
          </a:p>
        </p:txBody>
      </p:sp>
      <p:sp>
        <p:nvSpPr>
          <p:cNvPr id="19" name="Text 17"/>
          <p:cNvSpPr/>
          <p:nvPr/>
        </p:nvSpPr>
        <p:spPr>
          <a:xfrm>
            <a:off x="7788950" y="4482346"/>
            <a:ext cx="5927407"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Limited cluster compute affects processing speed for large datasets</a:t>
            </a:r>
            <a:endParaRPr lang="en-US" sz="1550" dirty="0"/>
          </a:p>
        </p:txBody>
      </p:sp>
      <p:sp>
        <p:nvSpPr>
          <p:cNvPr id="20" name="Shape 18"/>
          <p:cNvSpPr/>
          <p:nvPr/>
        </p:nvSpPr>
        <p:spPr>
          <a:xfrm>
            <a:off x="7566422" y="5543669"/>
            <a:ext cx="6372463" cy="1595914"/>
          </a:xfrm>
          <a:prstGeom prst="roundRect">
            <a:avLst>
              <a:gd name="adj" fmla="val 11266"/>
            </a:avLst>
          </a:prstGeom>
          <a:solidFill>
            <a:srgbClr val="FFFFFF"/>
          </a:solidFill>
          <a:ln w="22860">
            <a:solidFill>
              <a:srgbClr val="B4CCE3"/>
            </a:solidFill>
            <a:prstDash val="solid"/>
          </a:ln>
        </p:spPr>
      </p:sp>
      <p:sp>
        <p:nvSpPr>
          <p:cNvPr id="21" name="Text 19"/>
          <p:cNvSpPr/>
          <p:nvPr/>
        </p:nvSpPr>
        <p:spPr>
          <a:xfrm>
            <a:off x="7788950" y="5766197"/>
            <a:ext cx="2497098" cy="312063"/>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Visualisation</a:t>
            </a:r>
            <a:endParaRPr lang="en-US" sz="1950" dirty="0"/>
          </a:p>
        </p:txBody>
      </p:sp>
      <p:sp>
        <p:nvSpPr>
          <p:cNvPr id="22" name="Text 20"/>
          <p:cNvSpPr/>
          <p:nvPr/>
        </p:nvSpPr>
        <p:spPr>
          <a:xfrm>
            <a:off x="7788950" y="6277928"/>
            <a:ext cx="5927407"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Basic dashboarding features compared to enterprise BI platforms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82241" y="614601"/>
            <a:ext cx="13065919" cy="7104459"/>
          </a:xfrm>
          <a:prstGeom prst="roundRect">
            <a:avLst>
              <a:gd name="adj" fmla="val 2832"/>
            </a:avLst>
          </a:prstGeom>
          <a:solidFill>
            <a:srgbClr val="B5DAFC"/>
          </a:solidFill>
          <a:ln/>
        </p:spPr>
      </p:sp>
      <p:pic>
        <p:nvPicPr>
          <p:cNvPr id="3" name="Image 0" descr="preencoded.png"/>
          <p:cNvPicPr>
            <a:picLocks noChangeAspect="1"/>
          </p:cNvPicPr>
          <p:nvPr/>
        </p:nvPicPr>
        <p:blipFill>
          <a:blip r:embed="rId3"/>
          <a:stretch>
            <a:fillRect/>
          </a:stretch>
        </p:blipFill>
        <p:spPr>
          <a:xfrm>
            <a:off x="1005721" y="937141"/>
            <a:ext cx="558760" cy="446961"/>
          </a:xfrm>
          <a:prstGeom prst="rect">
            <a:avLst/>
          </a:prstGeom>
        </p:spPr>
      </p:pic>
      <p:sp>
        <p:nvSpPr>
          <p:cNvPr id="4" name="Text 1"/>
          <p:cNvSpPr/>
          <p:nvPr/>
        </p:nvSpPr>
        <p:spPr>
          <a:xfrm>
            <a:off x="5471160" y="893921"/>
            <a:ext cx="4470321" cy="558760"/>
          </a:xfrm>
          <a:prstGeom prst="rect">
            <a:avLst/>
          </a:prstGeom>
          <a:noFill/>
          <a:ln/>
        </p:spPr>
        <p:txBody>
          <a:bodyPr wrap="none" lIns="0" tIns="0" rIns="0" bIns="0" rtlCol="0" anchor="t"/>
          <a:lstStyle/>
          <a:p>
            <a:pPr marL="0" indent="0" algn="ctr">
              <a:lnSpc>
                <a:spcPts val="4350"/>
              </a:lnSpc>
              <a:buNone/>
            </a:pPr>
            <a:r>
              <a:rPr lang="en-US" sz="3500" b="1" dirty="0">
                <a:solidFill>
                  <a:srgbClr val="000080"/>
                </a:solidFill>
                <a:latin typeface="Instrument Sans Semi Bold" pitchFamily="34" charset="0"/>
                <a:ea typeface="Instrument Sans Semi Bold" pitchFamily="34" charset="-122"/>
                <a:cs typeface="Instrument Sans Semi Bold" pitchFamily="34" charset="-120"/>
              </a:rPr>
              <a:t>Databricks Workflow</a:t>
            </a:r>
            <a:endParaRPr lang="en-US" sz="3500" dirty="0"/>
          </a:p>
        </p:txBody>
      </p:sp>
      <p:pic>
        <p:nvPicPr>
          <p:cNvPr id="5" name="Image 1" descr="preencoded.png"/>
          <p:cNvPicPr>
            <a:picLocks noChangeAspect="1"/>
          </p:cNvPicPr>
          <p:nvPr/>
        </p:nvPicPr>
        <p:blipFill>
          <a:blip r:embed="rId4"/>
          <a:stretch>
            <a:fillRect/>
          </a:stretch>
        </p:blipFill>
        <p:spPr>
          <a:xfrm>
            <a:off x="1787962" y="1704023"/>
            <a:ext cx="11836718" cy="56520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20422" y="408861"/>
            <a:ext cx="3717846" cy="464582"/>
          </a:xfrm>
          <a:prstGeom prst="rect">
            <a:avLst/>
          </a:prstGeom>
          <a:noFill/>
          <a:ln/>
        </p:spPr>
        <p:txBody>
          <a:bodyPr wrap="none" lIns="0" tIns="0" rIns="0" bIns="0" rtlCol="0" anchor="t"/>
          <a:lstStyle/>
          <a:p>
            <a:pPr marL="0" indent="0" algn="l">
              <a:lnSpc>
                <a:spcPts val="3650"/>
              </a:lnSpc>
              <a:buNone/>
            </a:pPr>
            <a:r>
              <a:rPr lang="en-US" sz="2900" dirty="0">
                <a:solidFill>
                  <a:srgbClr val="091C53"/>
                </a:solidFill>
                <a:latin typeface="Instrument Sans Semi Bold" pitchFamily="34" charset="0"/>
                <a:ea typeface="Instrument Sans Semi Bold" pitchFamily="34" charset="-122"/>
                <a:cs typeface="Instrument Sans Semi Bold" pitchFamily="34" charset="-120"/>
              </a:rPr>
              <a:t>Pipeline Architecture</a:t>
            </a:r>
            <a:endParaRPr lang="en-US" sz="2900" dirty="0"/>
          </a:p>
        </p:txBody>
      </p:sp>
      <p:sp>
        <p:nvSpPr>
          <p:cNvPr id="3" name="Text 1"/>
          <p:cNvSpPr/>
          <p:nvPr/>
        </p:nvSpPr>
        <p:spPr>
          <a:xfrm>
            <a:off x="520422" y="1170742"/>
            <a:ext cx="13589556" cy="237887"/>
          </a:xfrm>
          <a:prstGeom prst="rect">
            <a:avLst/>
          </a:prstGeom>
          <a:noFill/>
          <a:ln/>
        </p:spPr>
        <p:txBody>
          <a:bodyPr wrap="none" lIns="0" tIns="0" rIns="0" bIns="0" rtlCol="0" anchor="t"/>
          <a:lstStyle/>
          <a:p>
            <a:pPr marL="0" indent="0" algn="l">
              <a:lnSpc>
                <a:spcPts val="185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The pipeline comprises seven modular components working in concert to transform raw data into actionable business intelligence.</a:t>
            </a:r>
            <a:endParaRPr lang="en-US" sz="1150" dirty="0"/>
          </a:p>
        </p:txBody>
      </p:sp>
      <p:pic>
        <p:nvPicPr>
          <p:cNvPr id="4" name="Image 0" descr="preencoded.png"/>
          <p:cNvPicPr>
            <a:picLocks noChangeAspect="1"/>
          </p:cNvPicPr>
          <p:nvPr/>
        </p:nvPicPr>
        <p:blipFill>
          <a:blip r:embed="rId3"/>
          <a:stretch>
            <a:fillRect/>
          </a:stretch>
        </p:blipFill>
        <p:spPr>
          <a:xfrm>
            <a:off x="520422" y="1575792"/>
            <a:ext cx="743426" cy="892135"/>
          </a:xfrm>
          <a:prstGeom prst="rect">
            <a:avLst/>
          </a:prstGeom>
        </p:spPr>
      </p:pic>
      <p:sp>
        <p:nvSpPr>
          <p:cNvPr id="5" name="Text 2"/>
          <p:cNvSpPr/>
          <p:nvPr/>
        </p:nvSpPr>
        <p:spPr>
          <a:xfrm>
            <a:off x="1412438" y="1724382"/>
            <a:ext cx="1858566" cy="232291"/>
          </a:xfrm>
          <a:prstGeom prst="rect">
            <a:avLst/>
          </a:prstGeom>
          <a:noFill/>
          <a:ln/>
        </p:spPr>
        <p:txBody>
          <a:bodyPr wrap="none" lIns="0" tIns="0" rIns="0" bIns="0" rtlCol="0" anchor="t"/>
          <a:lstStyle/>
          <a:p>
            <a:pPr marL="0" indent="0" algn="l">
              <a:lnSpc>
                <a:spcPts val="1800"/>
              </a:lnSpc>
              <a:buNone/>
            </a:pPr>
            <a:r>
              <a:rPr lang="en-US" sz="1450" dirty="0">
                <a:solidFill>
                  <a:srgbClr val="1E3063"/>
                </a:solidFill>
                <a:latin typeface="Instrument Sans Semi Bold" pitchFamily="34" charset="0"/>
                <a:ea typeface="Instrument Sans Semi Bold" pitchFamily="34" charset="-122"/>
                <a:cs typeface="Instrument Sans Semi Bold" pitchFamily="34" charset="-120"/>
              </a:rPr>
              <a:t>S3 Raw Data Storage</a:t>
            </a:r>
            <a:endParaRPr lang="en-US" sz="1450" dirty="0"/>
          </a:p>
        </p:txBody>
      </p:sp>
      <p:sp>
        <p:nvSpPr>
          <p:cNvPr id="6" name="Text 3"/>
          <p:cNvSpPr/>
          <p:nvPr/>
        </p:nvSpPr>
        <p:spPr>
          <a:xfrm>
            <a:off x="1412438" y="2045851"/>
            <a:ext cx="12697539" cy="237887"/>
          </a:xfrm>
          <a:prstGeom prst="rect">
            <a:avLst/>
          </a:prstGeom>
          <a:noFill/>
          <a:ln/>
        </p:spPr>
        <p:txBody>
          <a:bodyPr wrap="none" lIns="0" tIns="0" rIns="0" bIns="0" rtlCol="0" anchor="t"/>
          <a:lstStyle/>
          <a:p>
            <a:pPr marL="0" indent="0" algn="l">
              <a:lnSpc>
                <a:spcPts val="185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Landing zone for unprocessed FMCG sales data in CSV format</a:t>
            </a:r>
            <a:endParaRPr lang="en-US" sz="1150" dirty="0"/>
          </a:p>
        </p:txBody>
      </p:sp>
      <p:pic>
        <p:nvPicPr>
          <p:cNvPr id="7" name="Image 1" descr="preencoded.png"/>
          <p:cNvPicPr>
            <a:picLocks noChangeAspect="1"/>
          </p:cNvPicPr>
          <p:nvPr/>
        </p:nvPicPr>
        <p:blipFill>
          <a:blip r:embed="rId4"/>
          <a:stretch>
            <a:fillRect/>
          </a:stretch>
        </p:blipFill>
        <p:spPr>
          <a:xfrm>
            <a:off x="520422" y="2467928"/>
            <a:ext cx="743426" cy="892135"/>
          </a:xfrm>
          <a:prstGeom prst="rect">
            <a:avLst/>
          </a:prstGeom>
        </p:spPr>
      </p:pic>
      <p:sp>
        <p:nvSpPr>
          <p:cNvPr id="8" name="Text 4"/>
          <p:cNvSpPr/>
          <p:nvPr/>
        </p:nvSpPr>
        <p:spPr>
          <a:xfrm>
            <a:off x="1412438" y="2616518"/>
            <a:ext cx="1981319" cy="232291"/>
          </a:xfrm>
          <a:prstGeom prst="rect">
            <a:avLst/>
          </a:prstGeom>
          <a:noFill/>
          <a:ln/>
        </p:spPr>
        <p:txBody>
          <a:bodyPr wrap="none" lIns="0" tIns="0" rIns="0" bIns="0" rtlCol="0" anchor="t"/>
          <a:lstStyle/>
          <a:p>
            <a:pPr marL="0" indent="0" algn="l">
              <a:lnSpc>
                <a:spcPts val="1800"/>
              </a:lnSpc>
              <a:buNone/>
            </a:pPr>
            <a:r>
              <a:rPr lang="en-US" sz="1450" dirty="0">
                <a:solidFill>
                  <a:srgbClr val="1E3063"/>
                </a:solidFill>
                <a:latin typeface="Instrument Sans Semi Bold" pitchFamily="34" charset="0"/>
                <a:ea typeface="Instrument Sans Semi Bold" pitchFamily="34" charset="-122"/>
                <a:cs typeface="Instrument Sans Semi Bold" pitchFamily="34" charset="-120"/>
              </a:rPr>
              <a:t>Bronze Layer Ingestion</a:t>
            </a:r>
            <a:endParaRPr lang="en-US" sz="1450" dirty="0"/>
          </a:p>
        </p:txBody>
      </p:sp>
      <p:sp>
        <p:nvSpPr>
          <p:cNvPr id="9" name="Text 5"/>
          <p:cNvSpPr/>
          <p:nvPr/>
        </p:nvSpPr>
        <p:spPr>
          <a:xfrm>
            <a:off x="1412438" y="2937986"/>
            <a:ext cx="12697539" cy="237887"/>
          </a:xfrm>
          <a:prstGeom prst="rect">
            <a:avLst/>
          </a:prstGeom>
          <a:noFill/>
          <a:ln/>
        </p:spPr>
        <p:txBody>
          <a:bodyPr wrap="none" lIns="0" tIns="0" rIns="0" bIns="0" rtlCol="0" anchor="t"/>
          <a:lstStyle/>
          <a:p>
            <a:pPr marL="0" indent="0" algn="l">
              <a:lnSpc>
                <a:spcPts val="185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Raw data ingestion with minimal transformation, preserving data lineage</a:t>
            </a:r>
            <a:endParaRPr lang="en-US" sz="1150" dirty="0"/>
          </a:p>
        </p:txBody>
      </p:sp>
      <p:pic>
        <p:nvPicPr>
          <p:cNvPr id="10" name="Image 2" descr="preencoded.png"/>
          <p:cNvPicPr>
            <a:picLocks noChangeAspect="1"/>
          </p:cNvPicPr>
          <p:nvPr/>
        </p:nvPicPr>
        <p:blipFill>
          <a:blip r:embed="rId5"/>
          <a:stretch>
            <a:fillRect/>
          </a:stretch>
        </p:blipFill>
        <p:spPr>
          <a:xfrm>
            <a:off x="520422" y="3360063"/>
            <a:ext cx="743426" cy="892135"/>
          </a:xfrm>
          <a:prstGeom prst="rect">
            <a:avLst/>
          </a:prstGeom>
        </p:spPr>
      </p:pic>
      <p:sp>
        <p:nvSpPr>
          <p:cNvPr id="11" name="Text 6"/>
          <p:cNvSpPr/>
          <p:nvPr/>
        </p:nvSpPr>
        <p:spPr>
          <a:xfrm>
            <a:off x="1412438" y="3508653"/>
            <a:ext cx="1858566" cy="232291"/>
          </a:xfrm>
          <a:prstGeom prst="rect">
            <a:avLst/>
          </a:prstGeom>
          <a:noFill/>
          <a:ln/>
        </p:spPr>
        <p:txBody>
          <a:bodyPr wrap="none" lIns="0" tIns="0" rIns="0" bIns="0" rtlCol="0" anchor="t"/>
          <a:lstStyle/>
          <a:p>
            <a:pPr marL="0" indent="0" algn="l">
              <a:lnSpc>
                <a:spcPts val="1800"/>
              </a:lnSpc>
              <a:buNone/>
            </a:pPr>
            <a:r>
              <a:rPr lang="en-US" sz="1450" dirty="0">
                <a:solidFill>
                  <a:srgbClr val="1E3063"/>
                </a:solidFill>
                <a:latin typeface="Instrument Sans Semi Bold" pitchFamily="34" charset="0"/>
                <a:ea typeface="Instrument Sans Semi Bold" pitchFamily="34" charset="-122"/>
                <a:cs typeface="Instrument Sans Semi Bold" pitchFamily="34" charset="-120"/>
              </a:rPr>
              <a:t>Silver Layer Cleaning</a:t>
            </a:r>
            <a:endParaRPr lang="en-US" sz="1450" dirty="0"/>
          </a:p>
        </p:txBody>
      </p:sp>
      <p:sp>
        <p:nvSpPr>
          <p:cNvPr id="12" name="Text 7"/>
          <p:cNvSpPr/>
          <p:nvPr/>
        </p:nvSpPr>
        <p:spPr>
          <a:xfrm>
            <a:off x="1412438" y="3830122"/>
            <a:ext cx="12697539" cy="237887"/>
          </a:xfrm>
          <a:prstGeom prst="rect">
            <a:avLst/>
          </a:prstGeom>
          <a:noFill/>
          <a:ln/>
        </p:spPr>
        <p:txBody>
          <a:bodyPr wrap="none" lIns="0" tIns="0" rIns="0" bIns="0" rtlCol="0" anchor="t"/>
          <a:lstStyle/>
          <a:p>
            <a:pPr marL="0" indent="0" algn="l">
              <a:lnSpc>
                <a:spcPts val="185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Data cleansing, standardisation, and validation using Spark SQL</a:t>
            </a:r>
            <a:endParaRPr lang="en-US" sz="1150" dirty="0"/>
          </a:p>
        </p:txBody>
      </p:sp>
      <p:pic>
        <p:nvPicPr>
          <p:cNvPr id="13" name="Image 3" descr="preencoded.png"/>
          <p:cNvPicPr>
            <a:picLocks noChangeAspect="1"/>
          </p:cNvPicPr>
          <p:nvPr/>
        </p:nvPicPr>
        <p:blipFill>
          <a:blip r:embed="rId6"/>
          <a:stretch>
            <a:fillRect/>
          </a:stretch>
        </p:blipFill>
        <p:spPr>
          <a:xfrm>
            <a:off x="520422" y="4252198"/>
            <a:ext cx="743426" cy="892135"/>
          </a:xfrm>
          <a:prstGeom prst="rect">
            <a:avLst/>
          </a:prstGeom>
        </p:spPr>
      </p:pic>
      <p:sp>
        <p:nvSpPr>
          <p:cNvPr id="14" name="Text 8"/>
          <p:cNvSpPr/>
          <p:nvPr/>
        </p:nvSpPr>
        <p:spPr>
          <a:xfrm>
            <a:off x="1412438" y="4400788"/>
            <a:ext cx="1858566" cy="232291"/>
          </a:xfrm>
          <a:prstGeom prst="rect">
            <a:avLst/>
          </a:prstGeom>
          <a:noFill/>
          <a:ln/>
        </p:spPr>
        <p:txBody>
          <a:bodyPr wrap="none" lIns="0" tIns="0" rIns="0" bIns="0" rtlCol="0" anchor="t"/>
          <a:lstStyle/>
          <a:p>
            <a:pPr marL="0" indent="0" algn="l">
              <a:lnSpc>
                <a:spcPts val="1800"/>
              </a:lnSpc>
              <a:buNone/>
            </a:pPr>
            <a:r>
              <a:rPr lang="en-US" sz="1450" dirty="0">
                <a:solidFill>
                  <a:srgbClr val="1E3063"/>
                </a:solidFill>
                <a:latin typeface="Instrument Sans Semi Bold" pitchFamily="34" charset="0"/>
                <a:ea typeface="Instrument Sans Semi Bold" pitchFamily="34" charset="-122"/>
                <a:cs typeface="Instrument Sans Semi Bold" pitchFamily="34" charset="-120"/>
              </a:rPr>
              <a:t>Gold Layer Modelling</a:t>
            </a:r>
            <a:endParaRPr lang="en-US" sz="1450" dirty="0"/>
          </a:p>
        </p:txBody>
      </p:sp>
      <p:sp>
        <p:nvSpPr>
          <p:cNvPr id="15" name="Text 9"/>
          <p:cNvSpPr/>
          <p:nvPr/>
        </p:nvSpPr>
        <p:spPr>
          <a:xfrm>
            <a:off x="1412438" y="4722257"/>
            <a:ext cx="12697539" cy="237887"/>
          </a:xfrm>
          <a:prstGeom prst="rect">
            <a:avLst/>
          </a:prstGeom>
          <a:noFill/>
          <a:ln/>
        </p:spPr>
        <p:txBody>
          <a:bodyPr wrap="none" lIns="0" tIns="0" rIns="0" bIns="0" rtlCol="0" anchor="t"/>
          <a:lstStyle/>
          <a:p>
            <a:pPr marL="0" indent="0" algn="l">
              <a:lnSpc>
                <a:spcPts val="185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Dimensional modelling with fact and dimension tables for analytics</a:t>
            </a:r>
            <a:endParaRPr lang="en-US" sz="1150" dirty="0"/>
          </a:p>
        </p:txBody>
      </p:sp>
      <p:pic>
        <p:nvPicPr>
          <p:cNvPr id="16" name="Image 4" descr="preencoded.png"/>
          <p:cNvPicPr>
            <a:picLocks noChangeAspect="1"/>
          </p:cNvPicPr>
          <p:nvPr/>
        </p:nvPicPr>
        <p:blipFill>
          <a:blip r:embed="rId7"/>
          <a:stretch>
            <a:fillRect/>
          </a:stretch>
        </p:blipFill>
        <p:spPr>
          <a:xfrm>
            <a:off x="520422" y="5144333"/>
            <a:ext cx="743426" cy="892135"/>
          </a:xfrm>
          <a:prstGeom prst="rect">
            <a:avLst/>
          </a:prstGeom>
        </p:spPr>
      </p:pic>
      <p:sp>
        <p:nvSpPr>
          <p:cNvPr id="17" name="Text 10"/>
          <p:cNvSpPr/>
          <p:nvPr/>
        </p:nvSpPr>
        <p:spPr>
          <a:xfrm>
            <a:off x="1412438" y="5292923"/>
            <a:ext cx="2143244" cy="232291"/>
          </a:xfrm>
          <a:prstGeom prst="rect">
            <a:avLst/>
          </a:prstGeom>
          <a:noFill/>
          <a:ln/>
        </p:spPr>
        <p:txBody>
          <a:bodyPr wrap="none" lIns="0" tIns="0" rIns="0" bIns="0" rtlCol="0" anchor="t"/>
          <a:lstStyle/>
          <a:p>
            <a:pPr marL="0" indent="0" algn="l">
              <a:lnSpc>
                <a:spcPts val="1800"/>
              </a:lnSpc>
              <a:buNone/>
            </a:pPr>
            <a:r>
              <a:rPr lang="en-US" sz="1450" dirty="0">
                <a:solidFill>
                  <a:srgbClr val="1E3063"/>
                </a:solidFill>
                <a:latin typeface="Instrument Sans Semi Bold" pitchFamily="34" charset="0"/>
                <a:ea typeface="Instrument Sans Semi Bold" pitchFamily="34" charset="-122"/>
                <a:cs typeface="Instrument Sans Semi Bold" pitchFamily="34" charset="-120"/>
              </a:rPr>
              <a:t>Parent–Child Integration</a:t>
            </a:r>
            <a:endParaRPr lang="en-US" sz="1450" dirty="0"/>
          </a:p>
        </p:txBody>
      </p:sp>
      <p:sp>
        <p:nvSpPr>
          <p:cNvPr id="18" name="Text 11"/>
          <p:cNvSpPr/>
          <p:nvPr/>
        </p:nvSpPr>
        <p:spPr>
          <a:xfrm>
            <a:off x="1412438" y="5614392"/>
            <a:ext cx="12697539" cy="237887"/>
          </a:xfrm>
          <a:prstGeom prst="rect">
            <a:avLst/>
          </a:prstGeom>
          <a:noFill/>
          <a:ln/>
        </p:spPr>
        <p:txBody>
          <a:bodyPr wrap="none" lIns="0" tIns="0" rIns="0" bIns="0" rtlCol="0" anchor="t"/>
          <a:lstStyle/>
          <a:p>
            <a:pPr marL="0" indent="0" algn="l">
              <a:lnSpc>
                <a:spcPts val="185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Hierarchical company data merging with UPSERT operations</a:t>
            </a:r>
            <a:endParaRPr lang="en-US" sz="1150" dirty="0"/>
          </a:p>
        </p:txBody>
      </p:sp>
      <p:pic>
        <p:nvPicPr>
          <p:cNvPr id="19" name="Image 5" descr="preencoded.png"/>
          <p:cNvPicPr>
            <a:picLocks noChangeAspect="1"/>
          </p:cNvPicPr>
          <p:nvPr/>
        </p:nvPicPr>
        <p:blipFill>
          <a:blip r:embed="rId8"/>
          <a:stretch>
            <a:fillRect/>
          </a:stretch>
        </p:blipFill>
        <p:spPr>
          <a:xfrm>
            <a:off x="520422" y="6036469"/>
            <a:ext cx="743426" cy="892135"/>
          </a:xfrm>
          <a:prstGeom prst="rect">
            <a:avLst/>
          </a:prstGeom>
        </p:spPr>
      </p:pic>
      <p:sp>
        <p:nvSpPr>
          <p:cNvPr id="20" name="Text 12"/>
          <p:cNvSpPr/>
          <p:nvPr/>
        </p:nvSpPr>
        <p:spPr>
          <a:xfrm>
            <a:off x="1412438" y="6185059"/>
            <a:ext cx="1930241" cy="232291"/>
          </a:xfrm>
          <a:prstGeom prst="rect">
            <a:avLst/>
          </a:prstGeom>
          <a:noFill/>
          <a:ln/>
        </p:spPr>
        <p:txBody>
          <a:bodyPr wrap="none" lIns="0" tIns="0" rIns="0" bIns="0" rtlCol="0" anchor="t"/>
          <a:lstStyle/>
          <a:p>
            <a:pPr marL="0" indent="0" algn="l">
              <a:lnSpc>
                <a:spcPts val="1800"/>
              </a:lnSpc>
              <a:buNone/>
            </a:pPr>
            <a:r>
              <a:rPr lang="en-US" sz="1450" dirty="0">
                <a:solidFill>
                  <a:srgbClr val="1E3063"/>
                </a:solidFill>
                <a:latin typeface="Instrument Sans Semi Bold" pitchFamily="34" charset="0"/>
                <a:ea typeface="Instrument Sans Semi Bold" pitchFamily="34" charset="-122"/>
                <a:cs typeface="Instrument Sans Semi Bold" pitchFamily="34" charset="-120"/>
              </a:rPr>
              <a:t>Workflow Automation</a:t>
            </a:r>
            <a:endParaRPr lang="en-US" sz="1450" dirty="0"/>
          </a:p>
        </p:txBody>
      </p:sp>
      <p:sp>
        <p:nvSpPr>
          <p:cNvPr id="21" name="Text 13"/>
          <p:cNvSpPr/>
          <p:nvPr/>
        </p:nvSpPr>
        <p:spPr>
          <a:xfrm>
            <a:off x="1412438" y="6506528"/>
            <a:ext cx="12697539" cy="237887"/>
          </a:xfrm>
          <a:prstGeom prst="rect">
            <a:avLst/>
          </a:prstGeom>
          <a:noFill/>
          <a:ln/>
        </p:spPr>
        <p:txBody>
          <a:bodyPr wrap="none" lIns="0" tIns="0" rIns="0" bIns="0" rtlCol="0" anchor="t"/>
          <a:lstStyle/>
          <a:p>
            <a:pPr marL="0" indent="0" algn="l">
              <a:lnSpc>
                <a:spcPts val="185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Scheduled execution at 11 PM with monitoring and alerting</a:t>
            </a:r>
            <a:endParaRPr lang="en-US" sz="1150" dirty="0"/>
          </a:p>
        </p:txBody>
      </p:sp>
      <p:pic>
        <p:nvPicPr>
          <p:cNvPr id="22" name="Image 6" descr="preencoded.png"/>
          <p:cNvPicPr>
            <a:picLocks noChangeAspect="1"/>
          </p:cNvPicPr>
          <p:nvPr/>
        </p:nvPicPr>
        <p:blipFill>
          <a:blip r:embed="rId9"/>
          <a:stretch>
            <a:fillRect/>
          </a:stretch>
        </p:blipFill>
        <p:spPr>
          <a:xfrm>
            <a:off x="520422" y="6928604"/>
            <a:ext cx="743426" cy="892135"/>
          </a:xfrm>
          <a:prstGeom prst="rect">
            <a:avLst/>
          </a:prstGeom>
        </p:spPr>
      </p:pic>
      <p:sp>
        <p:nvSpPr>
          <p:cNvPr id="23" name="Text 14"/>
          <p:cNvSpPr/>
          <p:nvPr/>
        </p:nvSpPr>
        <p:spPr>
          <a:xfrm>
            <a:off x="1412438" y="7077194"/>
            <a:ext cx="1906786" cy="232291"/>
          </a:xfrm>
          <a:prstGeom prst="rect">
            <a:avLst/>
          </a:prstGeom>
          <a:noFill/>
          <a:ln/>
        </p:spPr>
        <p:txBody>
          <a:bodyPr wrap="none" lIns="0" tIns="0" rIns="0" bIns="0" rtlCol="0" anchor="t"/>
          <a:lstStyle/>
          <a:p>
            <a:pPr marL="0" indent="0" algn="l">
              <a:lnSpc>
                <a:spcPts val="1800"/>
              </a:lnSpc>
              <a:buNone/>
            </a:pPr>
            <a:r>
              <a:rPr lang="en-US" sz="1450" dirty="0">
                <a:solidFill>
                  <a:srgbClr val="1E3063"/>
                </a:solidFill>
                <a:latin typeface="Instrument Sans Semi Bold" pitchFamily="34" charset="0"/>
                <a:ea typeface="Instrument Sans Semi Bold" pitchFamily="34" charset="-122"/>
                <a:cs typeface="Instrument Sans Semi Bold" pitchFamily="34" charset="-120"/>
              </a:rPr>
              <a:t>Analytics Dashboards</a:t>
            </a:r>
            <a:endParaRPr lang="en-US" sz="1450" dirty="0"/>
          </a:p>
        </p:txBody>
      </p:sp>
      <p:sp>
        <p:nvSpPr>
          <p:cNvPr id="24" name="Text 15"/>
          <p:cNvSpPr/>
          <p:nvPr/>
        </p:nvSpPr>
        <p:spPr>
          <a:xfrm>
            <a:off x="1412438" y="7398663"/>
            <a:ext cx="12697539" cy="237887"/>
          </a:xfrm>
          <a:prstGeom prst="rect">
            <a:avLst/>
          </a:prstGeom>
          <a:noFill/>
          <a:ln/>
        </p:spPr>
        <p:txBody>
          <a:bodyPr wrap="none" lIns="0" tIns="0" rIns="0" bIns="0" rtlCol="0" anchor="t"/>
          <a:lstStyle/>
          <a:p>
            <a:pPr marL="0" indent="0" algn="l">
              <a:lnSpc>
                <a:spcPts val="185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Interactive visualisations for business stakeholder consumption</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305901" y="443151"/>
            <a:ext cx="4018478" cy="502206"/>
          </a:xfrm>
          <a:prstGeom prst="rect">
            <a:avLst/>
          </a:prstGeom>
          <a:noFill/>
          <a:ln/>
        </p:spPr>
        <p:txBody>
          <a:bodyPr wrap="none" lIns="0" tIns="0" rIns="0" bIns="0" rtlCol="0" anchor="t"/>
          <a:lstStyle/>
          <a:p>
            <a:pPr marL="0" indent="0" algn="ctr">
              <a:lnSpc>
                <a:spcPts val="3950"/>
              </a:lnSpc>
              <a:buNone/>
            </a:pPr>
            <a:endParaRPr lang="en-US" sz="3150" dirty="0"/>
          </a:p>
        </p:txBody>
      </p:sp>
      <p:sp>
        <p:nvSpPr>
          <p:cNvPr id="3" name="Shape 1"/>
          <p:cNvSpPr/>
          <p:nvPr/>
        </p:nvSpPr>
        <p:spPr>
          <a:xfrm>
            <a:off x="562570" y="1266825"/>
            <a:ext cx="13505259" cy="6519624"/>
          </a:xfrm>
          <a:prstGeom prst="roundRect">
            <a:avLst>
              <a:gd name="adj" fmla="val 2219"/>
            </a:avLst>
          </a:prstGeom>
          <a:solidFill>
            <a:srgbClr val="B5DAFC"/>
          </a:solidFill>
          <a:ln/>
        </p:spPr>
      </p:sp>
      <p:pic>
        <p:nvPicPr>
          <p:cNvPr id="4" name="Image 0" descr="preencoded.png"/>
          <p:cNvPicPr>
            <a:picLocks noChangeAspect="1"/>
          </p:cNvPicPr>
          <p:nvPr/>
        </p:nvPicPr>
        <p:blipFill>
          <a:blip r:embed="rId3"/>
          <a:stretch>
            <a:fillRect/>
          </a:stretch>
        </p:blipFill>
        <p:spPr>
          <a:xfrm>
            <a:off x="723305" y="1504593"/>
            <a:ext cx="502206" cy="401836"/>
          </a:xfrm>
          <a:prstGeom prst="rect">
            <a:avLst/>
          </a:prstGeom>
        </p:spPr>
      </p:pic>
      <p:sp>
        <p:nvSpPr>
          <p:cNvPr id="5" name="Text 2"/>
          <p:cNvSpPr/>
          <p:nvPr/>
        </p:nvSpPr>
        <p:spPr>
          <a:xfrm>
            <a:off x="4221361" y="1467683"/>
            <a:ext cx="6850499" cy="502206"/>
          </a:xfrm>
          <a:prstGeom prst="rect">
            <a:avLst/>
          </a:prstGeom>
          <a:noFill/>
          <a:ln/>
        </p:spPr>
        <p:txBody>
          <a:bodyPr wrap="none" lIns="0" tIns="0" rIns="0" bIns="0" rtlCol="0" anchor="t"/>
          <a:lstStyle/>
          <a:p>
            <a:pPr marL="0" indent="0" algn="ctr">
              <a:lnSpc>
                <a:spcPts val="3950"/>
              </a:lnSpc>
              <a:buNone/>
            </a:pPr>
            <a:r>
              <a:rPr lang="en-US" sz="3150" dirty="0">
                <a:solidFill>
                  <a:srgbClr val="000080"/>
                </a:solidFill>
                <a:latin typeface="Instrument Sans Semi Bold" pitchFamily="34" charset="0"/>
                <a:ea typeface="Instrument Sans Semi Bold" pitchFamily="34" charset="-122"/>
                <a:cs typeface="Instrument Sans Semi Bold" pitchFamily="34" charset="-120"/>
              </a:rPr>
              <a:t>Medallion Architecture (BSG Model)</a:t>
            </a:r>
            <a:endParaRPr lang="en-US" sz="3150" dirty="0"/>
          </a:p>
        </p:txBody>
      </p:sp>
      <p:pic>
        <p:nvPicPr>
          <p:cNvPr id="6" name="Image 1" descr="preencoded.png"/>
          <p:cNvPicPr>
            <a:picLocks noChangeAspect="1"/>
          </p:cNvPicPr>
          <p:nvPr/>
        </p:nvPicPr>
        <p:blipFill>
          <a:blip r:embed="rId4"/>
          <a:stretch>
            <a:fillRect/>
          </a:stretch>
        </p:blipFill>
        <p:spPr>
          <a:xfrm>
            <a:off x="1386245" y="2150626"/>
            <a:ext cx="9554051" cy="53747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3</cp:revision>
  <dcterms:created xsi:type="dcterms:W3CDTF">2025-12-03T02:33:09Z</dcterms:created>
  <dcterms:modified xsi:type="dcterms:W3CDTF">2025-12-06T17:07:15Z</dcterms:modified>
</cp:coreProperties>
</file>